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15" r:id="rId1"/>
  </p:sldMasterIdLst>
  <p:notesMasterIdLst>
    <p:notesMasterId r:id="rId62"/>
  </p:notesMasterIdLst>
  <p:sldIdLst>
    <p:sldId id="384" r:id="rId2"/>
    <p:sldId id="481" r:id="rId3"/>
    <p:sldId id="436" r:id="rId4"/>
    <p:sldId id="486" r:id="rId5"/>
    <p:sldId id="487" r:id="rId6"/>
    <p:sldId id="485" r:id="rId7"/>
    <p:sldId id="476" r:id="rId8"/>
    <p:sldId id="418" r:id="rId9"/>
    <p:sldId id="419" r:id="rId10"/>
    <p:sldId id="420" r:id="rId11"/>
    <p:sldId id="421" r:id="rId12"/>
    <p:sldId id="422" r:id="rId13"/>
    <p:sldId id="423" r:id="rId14"/>
    <p:sldId id="424" r:id="rId15"/>
    <p:sldId id="425" r:id="rId16"/>
    <p:sldId id="426" r:id="rId17"/>
    <p:sldId id="427" r:id="rId18"/>
    <p:sldId id="428" r:id="rId19"/>
    <p:sldId id="429" r:id="rId20"/>
    <p:sldId id="488" r:id="rId21"/>
    <p:sldId id="477" r:id="rId22"/>
    <p:sldId id="437" r:id="rId23"/>
    <p:sldId id="438" r:id="rId24"/>
    <p:sldId id="439" r:id="rId25"/>
    <p:sldId id="440" r:id="rId26"/>
    <p:sldId id="441" r:id="rId27"/>
    <p:sldId id="442" r:id="rId28"/>
    <p:sldId id="443" r:id="rId29"/>
    <p:sldId id="444" r:id="rId30"/>
    <p:sldId id="445" r:id="rId31"/>
    <p:sldId id="446" r:id="rId32"/>
    <p:sldId id="447" r:id="rId33"/>
    <p:sldId id="448" r:id="rId34"/>
    <p:sldId id="449" r:id="rId35"/>
    <p:sldId id="450" r:id="rId36"/>
    <p:sldId id="451" r:id="rId37"/>
    <p:sldId id="452" r:id="rId38"/>
    <p:sldId id="453" r:id="rId39"/>
    <p:sldId id="454" r:id="rId40"/>
    <p:sldId id="455" r:id="rId41"/>
    <p:sldId id="456" r:id="rId42"/>
    <p:sldId id="457" r:id="rId43"/>
    <p:sldId id="458" r:id="rId44"/>
    <p:sldId id="459" r:id="rId45"/>
    <p:sldId id="460" r:id="rId46"/>
    <p:sldId id="461" r:id="rId47"/>
    <p:sldId id="462" r:id="rId48"/>
    <p:sldId id="463" r:id="rId49"/>
    <p:sldId id="464" r:id="rId50"/>
    <p:sldId id="478" r:id="rId51"/>
    <p:sldId id="466" r:id="rId52"/>
    <p:sldId id="467" r:id="rId53"/>
    <p:sldId id="468" r:id="rId54"/>
    <p:sldId id="479" r:id="rId55"/>
    <p:sldId id="470" r:id="rId56"/>
    <p:sldId id="471" r:id="rId57"/>
    <p:sldId id="472" r:id="rId58"/>
    <p:sldId id="473" r:id="rId59"/>
    <p:sldId id="474" r:id="rId60"/>
    <p:sldId id="475" r:id="rId61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3E"/>
    <a:srgbClr val="FFFFCA"/>
    <a:srgbClr val="005334"/>
    <a:srgbClr val="E8E8E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584" autoAdjust="0"/>
    <p:restoredTop sz="85298" autoAdjust="0"/>
  </p:normalViewPr>
  <p:slideViewPr>
    <p:cSldViewPr snapToGrid="0">
      <p:cViewPr varScale="1">
        <p:scale>
          <a:sx n="58" d="100"/>
          <a:sy n="58" d="100"/>
        </p:scale>
        <p:origin x="1520" y="2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61" Type="http://schemas.openxmlformats.org/officeDocument/2006/relationships/slide" Target="slides/slide60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viewProps" Target="view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tiff>
</file>

<file path=ppt/media/image16.tiff>
</file>

<file path=ppt/media/image17.png>
</file>

<file path=ppt/media/image18.png>
</file>

<file path=ppt/media/image19.tiff>
</file>

<file path=ppt/media/image2.png>
</file>

<file path=ppt/media/image20.tiff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1BFE53B-5066-174C-A72E-F750F1526F61}" type="datetimeFigureOut">
              <a:rPr lang="en-US" smtClean="0"/>
              <a:t>1/14/2019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9FB796E-1204-6D45-A7B7-2B1650A508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555616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Rasterization is faster and ray-tracing is for lower speed but higher quality.</a:t>
            </a:r>
            <a:endParaRPr lang="zh-CN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9FB796E-1204-6D45-A7B7-2B1650A5088F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963373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The range of scanline take the floor of top line and celling of the bottom line.</a:t>
            </a:r>
            <a:endParaRPr lang="zh-CN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9FB796E-1204-6D45-A7B7-2B1650A5088F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917756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Floor of the top, right;</a:t>
            </a:r>
          </a:p>
          <a:p>
            <a:r>
              <a:rPr lang="en-US" altLang="zh-CN" dirty="0"/>
              <a:t>ceiling of bottom, left</a:t>
            </a:r>
          </a:p>
          <a:p>
            <a:pPr lvl="2"/>
            <a:r>
              <a:rPr lang="en-US" altLang="zh-CN" dirty="0"/>
              <a:t>Vertex 1: (2.5, 1.5)</a:t>
            </a:r>
          </a:p>
          <a:p>
            <a:pPr lvl="2"/>
            <a:r>
              <a:rPr lang="en-US" altLang="zh-CN" dirty="0"/>
              <a:t>Vertex 2: (2.5, 10.5)</a:t>
            </a:r>
          </a:p>
          <a:p>
            <a:pPr lvl="2"/>
            <a:r>
              <a:rPr lang="en-US" altLang="zh-CN" dirty="0"/>
              <a:t>Vertex 3: (10.5, 1.5)</a:t>
            </a:r>
          </a:p>
          <a:p>
            <a:endParaRPr lang="zh-CN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9FB796E-1204-6D45-A7B7-2B1650A5088F}" type="slidenum">
              <a:rPr lang="en-US" smtClean="0"/>
              <a:t>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930899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3 points, sort by the x of these points, if the l</a:t>
            </a:r>
          </a:p>
          <a:p>
            <a:r>
              <a:rPr lang="en-US" altLang="zh-CN" dirty="0"/>
              <a:t>Write the </a:t>
            </a:r>
            <a:r>
              <a:rPr lang="en-US" altLang="zh-CN" dirty="0" err="1"/>
              <a:t>algo</a:t>
            </a:r>
            <a:r>
              <a:rPr lang="en-US" altLang="zh-CN" dirty="0"/>
              <a:t> for the first two, and find the </a:t>
            </a:r>
            <a:r>
              <a:rPr lang="en-US" altLang="zh-CN" dirty="0" err="1"/>
              <a:t>algo</a:t>
            </a:r>
            <a:r>
              <a:rPr lang="en-US" altLang="zh-CN" dirty="0"/>
              <a:t> to split the top and bottom of the third.</a:t>
            </a:r>
            <a:endParaRPr lang="zh-CN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9FB796E-1204-6D45-A7B7-2B1650A5088F}" type="slidenum">
              <a:rPr lang="en-US" smtClean="0"/>
              <a:t>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764381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963806-7F59-464B-AFD0-4480C81518EB}" type="datetimeFigureOut">
              <a:rPr lang="en-US" smtClean="0"/>
              <a:pPr/>
              <a:t>1/14/2019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C41667-7291-42E8-B00B-345BA584089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963806-7F59-464B-AFD0-4480C81518EB}" type="datetimeFigureOut">
              <a:rPr lang="en-US" smtClean="0"/>
              <a:pPr/>
              <a:t>1/14/2019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A7C2DF-54B6-5640-932D-11171D2C73A6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963806-7F59-464B-AFD0-4480C81518EB}" type="datetimeFigureOut">
              <a:rPr lang="en-US" smtClean="0"/>
              <a:pPr/>
              <a:t>1/14/2019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A7C2DF-54B6-5640-932D-11171D2C73A6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963806-7F59-464B-AFD0-4480C81518EB}" type="datetimeFigureOut">
              <a:rPr lang="en-US" smtClean="0"/>
              <a:pPr/>
              <a:t>1/14/2019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A7C2DF-54B6-5640-932D-11171D2C73A6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963806-7F59-464B-AFD0-4480C81518EB}" type="datetimeFigureOut">
              <a:rPr lang="en-US" smtClean="0"/>
              <a:pPr/>
              <a:t>1/14/2019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A7C2DF-54B6-5640-932D-11171D2C73A6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963806-7F59-464B-AFD0-4480C81518EB}" type="datetimeFigureOut">
              <a:rPr lang="en-US" smtClean="0"/>
              <a:pPr/>
              <a:t>1/14/2019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A7C2DF-54B6-5640-932D-11171D2C73A6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963806-7F59-464B-AFD0-4480C81518EB}" type="datetimeFigureOut">
              <a:rPr lang="en-US" smtClean="0"/>
              <a:pPr/>
              <a:t>1/14/2019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A7C2DF-54B6-5640-932D-11171D2C73A6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963806-7F59-464B-AFD0-4480C81518EB}" type="datetimeFigureOut">
              <a:rPr lang="en-US" smtClean="0"/>
              <a:pPr/>
              <a:t>1/14/2019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A7C2DF-54B6-5640-932D-11171D2C73A6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963806-7F59-464B-AFD0-4480C81518EB}" type="datetimeFigureOut">
              <a:rPr lang="en-US" smtClean="0"/>
              <a:pPr/>
              <a:t>1/14/2019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A7C2DF-54B6-5640-932D-11171D2C73A6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963806-7F59-464B-AFD0-4480C81518EB}" type="datetimeFigureOut">
              <a:rPr lang="en-US" smtClean="0"/>
              <a:pPr/>
              <a:t>1/14/2019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519841-B96A-4DD9-B158-9961937F6A4E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963806-7F59-464B-AFD0-4480C81518EB}" type="datetimeFigureOut">
              <a:rPr lang="en-US" smtClean="0"/>
              <a:pPr/>
              <a:t>1/14/2019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A7C2DF-54B6-5640-932D-11171D2C73A6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2963806-7F59-464B-AFD0-4480C81518EB}" type="datetimeFigureOut">
              <a:rPr lang="en-US" smtClean="0"/>
              <a:pPr/>
              <a:t>1/14/2019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1A7C2DF-54B6-5640-932D-11171D2C73A6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Rectangle 6"/>
          <p:cNvSpPr/>
          <p:nvPr userDrawn="1"/>
        </p:nvSpPr>
        <p:spPr>
          <a:xfrm>
            <a:off x="0" y="5130444"/>
            <a:ext cx="9144000" cy="1727556"/>
          </a:xfrm>
          <a:prstGeom prst="rect">
            <a:avLst/>
          </a:prstGeom>
          <a:solidFill>
            <a:srgbClr val="005334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8" name="Picture 7" descr="UO_Signature_4c.jpg"/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>
            <a:off x="30000" y="30003"/>
            <a:ext cx="2239804" cy="398014"/>
          </a:xfrm>
          <a:prstGeom prst="rect">
            <a:avLst/>
          </a:prstGeom>
        </p:spPr>
      </p:pic>
      <p:sp>
        <p:nvSpPr>
          <p:cNvPr id="9" name="Rectangle 8"/>
          <p:cNvSpPr/>
          <p:nvPr userDrawn="1"/>
        </p:nvSpPr>
        <p:spPr>
          <a:xfrm>
            <a:off x="0" y="5130444"/>
            <a:ext cx="9144000" cy="1727556"/>
          </a:xfrm>
          <a:prstGeom prst="rect">
            <a:avLst/>
          </a:prstGeom>
          <a:solidFill>
            <a:srgbClr val="005334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Parallelogram 9"/>
          <p:cNvSpPr/>
          <p:nvPr userDrawn="1"/>
        </p:nvSpPr>
        <p:spPr>
          <a:xfrm rot="5400000" flipH="1">
            <a:off x="3510835" y="591853"/>
            <a:ext cx="2122328" cy="9144000"/>
          </a:xfrm>
          <a:prstGeom prst="parallelogram">
            <a:avLst>
              <a:gd name="adj" fmla="val 16594"/>
            </a:avLst>
          </a:prstGeom>
          <a:solidFill>
            <a:schemeClr val="bg1"/>
          </a:solidFill>
          <a:ln w="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16" r:id="rId1"/>
    <p:sldLayoutId id="2147483717" r:id="rId2"/>
    <p:sldLayoutId id="2147483718" r:id="rId3"/>
    <p:sldLayoutId id="2147483719" r:id="rId4"/>
    <p:sldLayoutId id="2147483720" r:id="rId5"/>
    <p:sldLayoutId id="2147483721" r:id="rId6"/>
    <p:sldLayoutId id="2147483722" r:id="rId7"/>
    <p:sldLayoutId id="2147483723" r:id="rId8"/>
    <p:sldLayoutId id="2147483724" r:id="rId9"/>
    <p:sldLayoutId id="2147483725" r:id="rId10"/>
    <p:sldLayoutId id="2147483726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hyperlink" Target="http://www.cmake.org" TargetMode="Externa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hyperlink" Target="http://www.vtk.org" TargetMode="Externa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tiff"/><Relationship Id="rId2" Type="http://schemas.openxmlformats.org/officeDocument/2006/relationships/image" Target="../media/image15.tiff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tiff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tiff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Subtitle 8"/>
          <p:cNvSpPr>
            <a:spLocks noGrp="1"/>
          </p:cNvSpPr>
          <p:nvPr>
            <p:ph type="subTitle" idx="1"/>
          </p:nvPr>
        </p:nvSpPr>
        <p:spPr>
          <a:xfrm>
            <a:off x="3903132" y="6443132"/>
            <a:ext cx="5240867" cy="414867"/>
          </a:xfrm>
        </p:spPr>
        <p:txBody>
          <a:bodyPr>
            <a:normAutofit fontScale="92500" lnSpcReduction="10000"/>
          </a:bodyPr>
          <a:lstStyle/>
          <a:p>
            <a:pPr algn="ctr"/>
            <a:r>
              <a:rPr lang="en-US" sz="2400" dirty="0">
                <a:solidFill>
                  <a:schemeClr val="bg1"/>
                </a:solidFill>
                <a:latin typeface="Tw Cen MT" charset="0"/>
                <a:ea typeface="ＭＳ Ｐゴシック" charset="0"/>
                <a:cs typeface="ＭＳ Ｐゴシック" charset="0"/>
              </a:rPr>
              <a:t>Hank Childs, University of Oregon</a:t>
            </a:r>
          </a:p>
        </p:txBody>
      </p:sp>
      <p:sp>
        <p:nvSpPr>
          <p:cNvPr id="15363" name="TextBox 9"/>
          <p:cNvSpPr txBox="1">
            <a:spLocks noChangeArrowheads="1"/>
          </p:cNvSpPr>
          <p:nvPr/>
        </p:nvSpPr>
        <p:spPr bwMode="auto">
          <a:xfrm>
            <a:off x="196965" y="6365557"/>
            <a:ext cx="2610202" cy="4924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 eaLnBrk="1" hangingPunct="1"/>
            <a:r>
              <a:rPr lang="en-US" sz="2600" dirty="0">
                <a:solidFill>
                  <a:schemeClr val="bg1"/>
                </a:solidFill>
                <a:latin typeface="Tw Cen MT" charset="0"/>
              </a:rPr>
              <a:t>January 10, 2019</a:t>
            </a:r>
          </a:p>
        </p:txBody>
      </p:sp>
      <p:pic>
        <p:nvPicPr>
          <p:cNvPr id="15364" name="Picture 4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79675" y="1114425"/>
            <a:ext cx="4149725" cy="41481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5365" name="Picture 13"/>
          <p:cNvPicPr>
            <a:picLocks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19913" y="2943225"/>
            <a:ext cx="1828800" cy="18288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pic>
        <p:nvPicPr>
          <p:cNvPr id="15366" name="Picture 15" descr="Picture 10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90" r="3677"/>
          <a:stretch>
            <a:fillRect/>
          </a:stretch>
        </p:blipFill>
        <p:spPr bwMode="auto">
          <a:xfrm>
            <a:off x="388938" y="1114425"/>
            <a:ext cx="1828800" cy="1828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5367" name="Picture 18" descr="hero_vr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21500" y="1114425"/>
            <a:ext cx="1828800" cy="1828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5368" name="Picture 10"/>
          <p:cNvPicPr>
            <a:picLocks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0775" y="4594225"/>
            <a:ext cx="2743200" cy="1371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5369" name="Picture 13" descr="entropy0000.png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8938" y="2943225"/>
            <a:ext cx="1830387" cy="16430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15370" name="Group 24"/>
          <p:cNvGrpSpPr>
            <a:grpSpLocks/>
          </p:cNvGrpSpPr>
          <p:nvPr/>
        </p:nvGrpSpPr>
        <p:grpSpPr bwMode="auto">
          <a:xfrm>
            <a:off x="5256213" y="4584700"/>
            <a:ext cx="2768600" cy="1389063"/>
            <a:chOff x="1359236" y="1990051"/>
            <a:chExt cx="2768974" cy="1906669"/>
          </a:xfrm>
        </p:grpSpPr>
        <p:pic>
          <p:nvPicPr>
            <p:cNvPr id="15372" name="Picture 17" descr="Picture 169.png"/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359238" y="1990051"/>
              <a:ext cx="2768972" cy="190608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21" name="Rectangle 20"/>
            <p:cNvSpPr/>
            <p:nvPr/>
          </p:nvSpPr>
          <p:spPr>
            <a:xfrm>
              <a:off x="1359236" y="3347600"/>
              <a:ext cx="1003436" cy="54912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22" name="Rectangle 21"/>
            <p:cNvSpPr/>
            <p:nvPr/>
          </p:nvSpPr>
          <p:spPr>
            <a:xfrm>
              <a:off x="3529641" y="1990051"/>
              <a:ext cx="598569" cy="30288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23" name="Rectangle 22"/>
            <p:cNvSpPr/>
            <p:nvPr/>
          </p:nvSpPr>
          <p:spPr>
            <a:xfrm>
              <a:off x="2218189" y="3698426"/>
              <a:ext cx="582692" cy="19829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24" name="Rectangle 23"/>
            <p:cNvSpPr/>
            <p:nvPr/>
          </p:nvSpPr>
          <p:spPr>
            <a:xfrm>
              <a:off x="2343619" y="3373748"/>
              <a:ext cx="46043" cy="50336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</p:grpSp>
      <p:sp>
        <p:nvSpPr>
          <p:cNvPr id="19" name="Title 1"/>
          <p:cNvSpPr txBox="1">
            <a:spLocks/>
          </p:cNvSpPr>
          <p:nvPr/>
        </p:nvSpPr>
        <p:spPr>
          <a:xfrm>
            <a:off x="117475" y="-58704"/>
            <a:ext cx="9026525" cy="1285875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 lnSpcReduction="10000"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>
                <a:latin typeface="Tw Cen MT" charset="0"/>
                <a:ea typeface="ＭＳ Ｐゴシック" charset="0"/>
                <a:cs typeface="ＭＳ Ｐゴシック" charset="0"/>
              </a:rPr>
              <a:t>CIS 441/541: Intro to Computer Graphics</a:t>
            </a:r>
            <a:br>
              <a:rPr lang="en-US" b="1" dirty="0">
                <a:latin typeface="Tw Cen MT" charset="0"/>
                <a:ea typeface="ＭＳ Ｐゴシック" charset="0"/>
                <a:cs typeface="ＭＳ Ｐゴシック" charset="0"/>
              </a:rPr>
            </a:br>
            <a:r>
              <a:rPr lang="en-US" b="1" dirty="0">
                <a:latin typeface="Tw Cen MT" charset="0"/>
                <a:ea typeface="ＭＳ Ｐゴシック" charset="0"/>
                <a:cs typeface="ＭＳ Ｐゴシック" charset="0"/>
              </a:rPr>
              <a:t>Lecture 2: The Scanline Algorithm</a:t>
            </a:r>
            <a:endParaRPr lang="en-US" dirty="0">
              <a:latin typeface="Tw Cen MT" charset="0"/>
              <a:ea typeface="ＭＳ Ｐゴシック" charset="0"/>
              <a:cs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0601822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#1A: background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Colors are 0-&gt;1, but how much resolution is needed?  How many bits should you use to represent the color?  </a:t>
            </a:r>
          </a:p>
          <a:p>
            <a:pPr lvl="1"/>
            <a:r>
              <a:rPr lang="en-US" dirty="0"/>
              <a:t>Can your eye tell the difference between 8 bits and 32 bits?</a:t>
            </a:r>
          </a:p>
          <a:p>
            <a:pPr lvl="1"/>
            <a:r>
              <a:rPr lang="en-US" dirty="0">
                <a:sym typeface="Wingdings"/>
              </a:rPr>
              <a:t> No.  Human eye can distinguish ~10M colors.</a:t>
            </a:r>
          </a:p>
          <a:p>
            <a:pPr lvl="1"/>
            <a:r>
              <a:rPr lang="en-US" dirty="0">
                <a:sym typeface="Wingdings"/>
              </a:rPr>
              <a:t>8bits * 3 colors = 24 bits = ~16M colors.</a:t>
            </a:r>
            <a:endParaRPr lang="en-US" dirty="0"/>
          </a:p>
          <a:p>
            <a:r>
              <a:rPr lang="en-US" dirty="0"/>
              <a:t>Red = (255,0,0)</a:t>
            </a:r>
          </a:p>
          <a:p>
            <a:r>
              <a:rPr lang="en-US" dirty="0"/>
              <a:t>Green = (0,255,0)</a:t>
            </a:r>
          </a:p>
          <a:p>
            <a:r>
              <a:rPr lang="en-US" dirty="0"/>
              <a:t>Blue = (0,0,255)</a:t>
            </a:r>
          </a:p>
        </p:txBody>
      </p:sp>
    </p:spTree>
    <p:extLst>
      <p:ext uri="{BB962C8B-B14F-4D97-AF65-F5344CB8AC3E}">
        <p14:creationId xmlns:p14="http://schemas.microsoft.com/office/powerpoint/2010/main" val="319790144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#1A: background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An “M by N” 8 bit image consists of MxNx3 bytes.</a:t>
            </a:r>
          </a:p>
          <a:p>
            <a:pPr lvl="1"/>
            <a:r>
              <a:rPr lang="en-US" dirty="0"/>
              <a:t>It is stored as:</a:t>
            </a:r>
          </a:p>
          <a:p>
            <a:pPr marL="366713" lvl="1" indent="0">
              <a:buNone/>
            </a:pPr>
            <a:r>
              <a:rPr lang="en-US" dirty="0"/>
              <a:t>P0/R, P0/G, P0/B, P1/R, P1/G, P1/B, … P(</a:t>
            </a:r>
            <a:r>
              <a:rPr lang="en-US" dirty="0" err="1"/>
              <a:t>MxN</a:t>
            </a:r>
            <a:r>
              <a:rPr lang="en-US" dirty="0"/>
              <a:t>)/R, P(</a:t>
            </a:r>
            <a:r>
              <a:rPr lang="en-US" dirty="0" err="1"/>
              <a:t>MxN</a:t>
            </a:r>
            <a:r>
              <a:rPr lang="en-US" dirty="0"/>
              <a:t>)/G, P(</a:t>
            </a:r>
            <a:r>
              <a:rPr lang="en-US" dirty="0" err="1"/>
              <a:t>MxN</a:t>
            </a:r>
            <a:r>
              <a:rPr lang="en-US" dirty="0"/>
              <a:t>)/B</a:t>
            </a:r>
          </a:p>
          <a:p>
            <a:r>
              <a:rPr lang="en-US" dirty="0"/>
              <a:t>P0 is the top, left pixel</a:t>
            </a:r>
          </a:p>
          <a:p>
            <a:r>
              <a:rPr lang="en-US" dirty="0"/>
              <a:t>P(M-1) is the top, right pixel</a:t>
            </a:r>
          </a:p>
          <a:p>
            <a:r>
              <a:rPr lang="en-US" dirty="0"/>
              <a:t>P((</a:t>
            </a:r>
            <a:r>
              <a:rPr lang="en-US" dirty="0" err="1"/>
              <a:t>MxN</a:t>
            </a:r>
            <a:r>
              <a:rPr lang="en-US" dirty="0"/>
              <a:t>)-M+1) is the bottom, left pixel</a:t>
            </a:r>
          </a:p>
          <a:p>
            <a:r>
              <a:rPr lang="en-US" dirty="0"/>
              <a:t>P(</a:t>
            </a:r>
            <a:r>
              <a:rPr lang="en-US" dirty="0" err="1"/>
              <a:t>MxN</a:t>
            </a:r>
            <a:r>
              <a:rPr lang="en-US" dirty="0"/>
              <a:t>) is the bottom, right pixel</a:t>
            </a:r>
          </a:p>
        </p:txBody>
      </p:sp>
    </p:spTree>
    <p:extLst>
      <p:ext uri="{BB962C8B-B14F-4D97-AF65-F5344CB8AC3E}">
        <p14:creationId xmlns:p14="http://schemas.microsoft.com/office/powerpoint/2010/main" val="126895736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#1A: background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The red contributions are called the “red channel”. </a:t>
            </a:r>
          </a:p>
          <a:p>
            <a:pPr lvl="1"/>
            <a:r>
              <a:rPr lang="en-US" dirty="0"/>
              <a:t>Ditto blue &amp; green.</a:t>
            </a:r>
          </a:p>
          <a:p>
            <a:r>
              <a:rPr lang="en-US" dirty="0"/>
              <a:t>There are 3 channels in the image described above.</a:t>
            </a:r>
          </a:p>
          <a:p>
            <a:r>
              <a:rPr lang="en-US" dirty="0"/>
              <a:t>There is sometimes a fourth channel, called “alpha”</a:t>
            </a:r>
          </a:p>
          <a:p>
            <a:pPr lvl="1"/>
            <a:r>
              <a:rPr lang="en-US" dirty="0"/>
              <a:t>It is used for transparency.</a:t>
            </a:r>
          </a:p>
          <a:p>
            <a:r>
              <a:rPr lang="en-US" dirty="0">
                <a:sym typeface="Wingdings"/>
              </a:rPr>
              <a:t> Images are either RGB or RGBA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065631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#1A in a nutshell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dirty="0"/>
              <a:t>Assignment:</a:t>
            </a:r>
          </a:p>
          <a:p>
            <a:pPr lvl="1"/>
            <a:r>
              <a:rPr lang="en-US" dirty="0"/>
              <a:t>Install </a:t>
            </a:r>
            <a:r>
              <a:rPr lang="en-US" dirty="0" err="1"/>
              <a:t>CMake</a:t>
            </a:r>
            <a:endParaRPr lang="en-US" dirty="0"/>
          </a:p>
          <a:p>
            <a:pPr lvl="1"/>
            <a:r>
              <a:rPr lang="en-US" dirty="0"/>
              <a:t>Install VTK</a:t>
            </a:r>
          </a:p>
          <a:p>
            <a:pPr lvl="1"/>
            <a:r>
              <a:rPr lang="en-US" dirty="0"/>
              <a:t>Modify template program to output specific image</a:t>
            </a:r>
          </a:p>
        </p:txBody>
      </p:sp>
    </p:spTree>
    <p:extLst>
      <p:ext uri="{BB962C8B-B14F-4D97-AF65-F5344CB8AC3E}">
        <p14:creationId xmlns:p14="http://schemas.microsoft.com/office/powerpoint/2010/main" val="368310132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                 ? </a:t>
            </a:r>
          </a:p>
        </p:txBody>
      </p:sp>
      <p:pic>
        <p:nvPicPr>
          <p:cNvPr id="4" name="Content Placeholder 3" descr="cmake100.png"/>
          <p:cNvPicPr>
            <a:picLocks noGrp="1" noChangeAspect="1"/>
          </p:cNvPicPr>
          <p:nvPr>
            <p:ph sz="quarter"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64" r="5140"/>
          <a:stretch/>
        </p:blipFill>
        <p:spPr>
          <a:xfrm>
            <a:off x="4261995" y="364067"/>
            <a:ext cx="1997154" cy="845840"/>
          </a:xfrm>
        </p:spPr>
      </p:pic>
      <p:sp>
        <p:nvSpPr>
          <p:cNvPr id="5" name="Content Placeholder 2"/>
          <p:cNvSpPr txBox="1">
            <a:spLocks/>
          </p:cNvSpPr>
          <p:nvPr/>
        </p:nvSpPr>
        <p:spPr bwMode="auto">
          <a:xfrm>
            <a:off x="612648" y="1447800"/>
            <a:ext cx="8153400" cy="4495800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19088" indent="-319088" algn="l" rtl="0" eaLnBrk="0" fontAlgn="base" hangingPunct="0">
              <a:spcBef>
                <a:spcPts val="700"/>
              </a:spcBef>
              <a:spcAft>
                <a:spcPct val="0"/>
              </a:spcAft>
              <a:buClr>
                <a:schemeClr val="accent2"/>
              </a:buClr>
              <a:buSzPct val="60000"/>
              <a:buFont typeface="Wingdings" charset="0"/>
              <a:buChar char=""/>
              <a:defRPr sz="2900" kern="1200">
                <a:solidFill>
                  <a:schemeClr val="tx1"/>
                </a:solidFill>
                <a:latin typeface="+mn-lt"/>
                <a:ea typeface="ＭＳ Ｐゴシック" charset="-128"/>
                <a:cs typeface="ＭＳ Ｐゴシック" charset="-128"/>
              </a:defRPr>
            </a:lvl1pPr>
            <a:lvl2pPr marL="639763" indent="-273050" algn="l" rtl="0" eaLnBrk="0" fontAlgn="base" hangingPunct="0">
              <a:spcBef>
                <a:spcPts val="550"/>
              </a:spcBef>
              <a:spcAft>
                <a:spcPct val="0"/>
              </a:spcAft>
              <a:buClr>
                <a:schemeClr val="accent1"/>
              </a:buClr>
              <a:buSzPct val="70000"/>
              <a:buFont typeface="Wingdings 2" charset="0"/>
              <a:buChar char=""/>
              <a:defRPr sz="2600" kern="1200">
                <a:solidFill>
                  <a:schemeClr val="tx1"/>
                </a:solidFill>
                <a:latin typeface="+mn-lt"/>
                <a:ea typeface="ＭＳ Ｐゴシック" charset="-128"/>
                <a:cs typeface="+mn-cs"/>
              </a:defRPr>
            </a:lvl2pPr>
            <a:lvl3pPr marL="914400" indent="-22860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chemeClr val="accent2"/>
              </a:buClr>
              <a:buSzPct val="75000"/>
              <a:buFont typeface="Wingdings" charset="0"/>
              <a:buChar char=""/>
              <a:defRPr sz="2300" kern="1200">
                <a:solidFill>
                  <a:schemeClr val="tx1"/>
                </a:solidFill>
                <a:latin typeface="+mn-lt"/>
                <a:ea typeface="ＭＳ Ｐゴシック" charset="-128"/>
                <a:cs typeface="+mn-cs"/>
              </a:defRPr>
            </a:lvl3pPr>
            <a:lvl4pPr marL="1371600" indent="-228600" algn="l" rtl="0" eaLnBrk="0" fontAlgn="base" hangingPunct="0">
              <a:spcBef>
                <a:spcPts val="400"/>
              </a:spcBef>
              <a:spcAft>
                <a:spcPct val="0"/>
              </a:spcAft>
              <a:buClr>
                <a:srgbClr val="A5AB81"/>
              </a:buClr>
              <a:buSzPct val="75000"/>
              <a:buFont typeface="Wingdings" charset="0"/>
              <a:buChar char=""/>
              <a:defRPr sz="2000" kern="1200">
                <a:solidFill>
                  <a:schemeClr val="tx1"/>
                </a:solidFill>
                <a:latin typeface="+mn-lt"/>
                <a:ea typeface="ＭＳ Ｐゴシック" charset="-128"/>
                <a:cs typeface="+mn-cs"/>
              </a:defRPr>
            </a:lvl4pPr>
            <a:lvl5pPr marL="1828800" indent="-228600" algn="l" rtl="0" eaLnBrk="0" fontAlgn="base" hangingPunct="0">
              <a:spcBef>
                <a:spcPts val="400"/>
              </a:spcBef>
              <a:spcAft>
                <a:spcPct val="0"/>
              </a:spcAft>
              <a:buClr>
                <a:srgbClr val="D8B25C"/>
              </a:buClr>
              <a:buSzPct val="65000"/>
              <a:buFont typeface="Wingdings" charset="0"/>
              <a:buChar char=""/>
              <a:defRPr sz="2000" kern="1200">
                <a:solidFill>
                  <a:schemeClr val="tx1"/>
                </a:solidFill>
                <a:latin typeface="+mn-lt"/>
                <a:ea typeface="ＭＳ Ｐゴシック" charset="-128"/>
                <a:cs typeface="+mn-cs"/>
              </a:defRPr>
            </a:lvl5pPr>
            <a:lvl6pPr marL="2103120" indent="-228600" algn="l" rtl="0" eaLnBrk="1" latinLnBrk="0" hangingPunct="1">
              <a:spcBef>
                <a:spcPct val="20000"/>
              </a:spcBef>
              <a:buClr>
                <a:schemeClr val="accent1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377440" indent="-228600" algn="l" rtl="0" eaLnBrk="1" latinLnBrk="0" hangingPunct="1">
              <a:spcBef>
                <a:spcPct val="20000"/>
              </a:spcBef>
              <a:buClr>
                <a:schemeClr val="accent2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651760" indent="-228600" algn="l" rtl="0" eaLnBrk="1" latinLnBrk="0" hangingPunct="1">
              <a:spcBef>
                <a:spcPct val="20000"/>
              </a:spcBef>
              <a:buClr>
                <a:schemeClr val="accent3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26080" indent="-228600" algn="l" rtl="0" eaLnBrk="1" latinLnBrk="0" hangingPunct="1">
              <a:spcBef>
                <a:spcPct val="20000"/>
              </a:spcBef>
              <a:buClr>
                <a:schemeClr val="accent4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err="1"/>
              <a:t>Cmake</a:t>
            </a:r>
            <a:r>
              <a:rPr lang="en-US" dirty="0"/>
              <a:t> is a cross-platform, open-source build system. </a:t>
            </a:r>
          </a:p>
          <a:p>
            <a:r>
              <a:rPr lang="en-US" dirty="0" err="1"/>
              <a:t>CMake</a:t>
            </a:r>
            <a:r>
              <a:rPr lang="en-US" dirty="0"/>
              <a:t> is a family of tools designed to build, test and package software. </a:t>
            </a:r>
          </a:p>
          <a:p>
            <a:r>
              <a:rPr lang="en-US" dirty="0" err="1"/>
              <a:t>CMake</a:t>
            </a:r>
            <a:r>
              <a:rPr lang="en-US" dirty="0"/>
              <a:t> is used to control the software compilation process using simple platform and compiler independent configuration files. </a:t>
            </a:r>
          </a:p>
          <a:p>
            <a:r>
              <a:rPr lang="en-US" dirty="0" err="1"/>
              <a:t>CMake</a:t>
            </a:r>
            <a:r>
              <a:rPr lang="en-US" dirty="0"/>
              <a:t> generates native </a:t>
            </a:r>
            <a:r>
              <a:rPr lang="en-US" dirty="0" err="1"/>
              <a:t>makefiles</a:t>
            </a:r>
            <a:r>
              <a:rPr lang="en-US" dirty="0"/>
              <a:t> and workspaces that can be used in the compiler environment of your choice.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6512868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do you install </a:t>
            </a:r>
            <a:r>
              <a:rPr lang="en-US" dirty="0" err="1"/>
              <a:t>CMake</a:t>
            </a:r>
            <a:r>
              <a:rPr lang="en-US" dirty="0"/>
              <a:t>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dirty="0"/>
              <a:t>Go to </a:t>
            </a:r>
            <a:r>
              <a:rPr lang="en-US" dirty="0">
                <a:hlinkClick r:id="rId2"/>
              </a:rPr>
              <a:t>www.cmake.org</a:t>
            </a:r>
            <a:r>
              <a:rPr lang="en-US" dirty="0"/>
              <a:t> &amp; follow the directions</a:t>
            </a:r>
          </a:p>
        </p:txBody>
      </p:sp>
      <p:pic>
        <p:nvPicPr>
          <p:cNvPr id="4" name="Picture 3" descr="Screen shot 2013-04-02 at 9.04.16 P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543751"/>
            <a:ext cx="9144000" cy="40543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287245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the                                  ?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The Visualization Toolkit (VTK) is an open-source, freely available software system for 3D computer graphics, image processing and visualization. </a:t>
            </a:r>
          </a:p>
          <a:p>
            <a:r>
              <a:rPr lang="en-US" dirty="0"/>
              <a:t>VTK consists of a C++ class library and several interpreted interface layers including </a:t>
            </a:r>
            <a:r>
              <a:rPr lang="en-US" dirty="0" err="1"/>
              <a:t>Tcl</a:t>
            </a:r>
            <a:r>
              <a:rPr lang="en-US" dirty="0"/>
              <a:t>/</a:t>
            </a:r>
            <a:r>
              <a:rPr lang="en-US" dirty="0" err="1"/>
              <a:t>Tk</a:t>
            </a:r>
            <a:r>
              <a:rPr lang="en-US" dirty="0"/>
              <a:t>, Java, and Python. </a:t>
            </a:r>
          </a:p>
          <a:p>
            <a:r>
              <a:rPr lang="en-US" dirty="0"/>
              <a:t>VTK is cross-platform and runs on Linux, Windows, Mac and Unix platforms.</a:t>
            </a:r>
          </a:p>
          <a:p>
            <a:endParaRPr lang="en-US" dirty="0"/>
          </a:p>
        </p:txBody>
      </p:sp>
      <p:pic>
        <p:nvPicPr>
          <p:cNvPr id="4" name="Picture 3" descr="vtk100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53933" y="0"/>
            <a:ext cx="5596467" cy="127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536044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do you install VTK?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457200" y="1363133"/>
            <a:ext cx="8229600" cy="4525963"/>
          </a:xfrm>
        </p:spPr>
        <p:txBody>
          <a:bodyPr/>
          <a:lstStyle/>
          <a:p>
            <a:r>
              <a:rPr lang="en-US" dirty="0"/>
              <a:t>Go to </a:t>
            </a:r>
            <a:r>
              <a:rPr lang="en-US" dirty="0">
                <a:hlinkClick r:id="rId2"/>
              </a:rPr>
              <a:t>www.vtk.org</a:t>
            </a:r>
            <a:r>
              <a:rPr lang="en-US" dirty="0"/>
              <a:t> , go to Resources-&gt;Download and follow the directions</a:t>
            </a:r>
          </a:p>
        </p:txBody>
      </p:sp>
      <p:pic>
        <p:nvPicPr>
          <p:cNvPr id="4" name="Picture 3" descr="Screen shot 2013-04-02 at 9.08.21 P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3905" y="2486156"/>
            <a:ext cx="8292143" cy="4157307"/>
          </a:xfrm>
          <a:prstGeom prst="rect">
            <a:avLst/>
          </a:prstGeom>
        </p:spPr>
      </p:pic>
      <p:cxnSp>
        <p:nvCxnSpPr>
          <p:cNvPr id="6" name="Straight Arrow Connector 5"/>
          <p:cNvCxnSpPr/>
          <p:nvPr/>
        </p:nvCxnSpPr>
        <p:spPr>
          <a:xfrm>
            <a:off x="5638162" y="2224825"/>
            <a:ext cx="549406" cy="738606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4174037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What is the image I’m supposed to make?</a:t>
            </a:r>
          </a:p>
        </p:txBody>
      </p:sp>
      <p:pic>
        <p:nvPicPr>
          <p:cNvPr id="4" name="Picture 3" descr="allColors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72177" y="1603314"/>
            <a:ext cx="5201920" cy="5101559"/>
          </a:xfrm>
          <a:prstGeom prst="rect">
            <a:avLst/>
          </a:prstGeom>
          <a:ln>
            <a:solidFill>
              <a:schemeClr val="tx1"/>
            </a:solidFill>
          </a:ln>
        </p:spPr>
      </p:pic>
      <p:cxnSp>
        <p:nvCxnSpPr>
          <p:cNvPr id="6" name="Straight Connector 5"/>
          <p:cNvCxnSpPr/>
          <p:nvPr/>
        </p:nvCxnSpPr>
        <p:spPr>
          <a:xfrm flipH="1">
            <a:off x="884736" y="5035129"/>
            <a:ext cx="1792323" cy="68456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/>
          <p:cNvCxnSpPr/>
          <p:nvPr/>
        </p:nvCxnSpPr>
        <p:spPr>
          <a:xfrm flipH="1" flipV="1">
            <a:off x="884736" y="5872090"/>
            <a:ext cx="1792323" cy="832784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182413" y="5607083"/>
            <a:ext cx="6145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R=0</a:t>
            </a:r>
          </a:p>
        </p:txBody>
      </p:sp>
      <p:cxnSp>
        <p:nvCxnSpPr>
          <p:cNvPr id="14" name="Straight Connector 13"/>
          <p:cNvCxnSpPr/>
          <p:nvPr/>
        </p:nvCxnSpPr>
        <p:spPr>
          <a:xfrm flipH="1">
            <a:off x="884736" y="3365384"/>
            <a:ext cx="1792323" cy="68456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/>
          <p:cNvCxnSpPr/>
          <p:nvPr/>
        </p:nvCxnSpPr>
        <p:spPr>
          <a:xfrm flipH="1" flipV="1">
            <a:off x="884736" y="4202345"/>
            <a:ext cx="1792323" cy="832784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>
            <a:off x="6717" y="3929441"/>
            <a:ext cx="8713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R=128</a:t>
            </a:r>
          </a:p>
        </p:txBody>
      </p:sp>
      <p:cxnSp>
        <p:nvCxnSpPr>
          <p:cNvPr id="17" name="Straight Connector 16"/>
          <p:cNvCxnSpPr/>
          <p:nvPr/>
        </p:nvCxnSpPr>
        <p:spPr>
          <a:xfrm flipH="1">
            <a:off x="878019" y="1662987"/>
            <a:ext cx="1792323" cy="68456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 flipH="1" flipV="1">
            <a:off x="878019" y="2499948"/>
            <a:ext cx="1792323" cy="832784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0" y="2227044"/>
            <a:ext cx="8713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R=255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8078964" y="6479660"/>
            <a:ext cx="77767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(0,0,0)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8092433" y="6239085"/>
            <a:ext cx="100590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(0,0,128)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098490" y="6029265"/>
            <a:ext cx="100590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(0,0,255)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8100742" y="5817578"/>
            <a:ext cx="100590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(0,128,0)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7974097" y="5632912"/>
            <a:ext cx="123413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(0,128,128)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7995544" y="5437806"/>
            <a:ext cx="123413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(0,128,255)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7995544" y="5285351"/>
            <a:ext cx="111991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(0, 255, 0)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7901417" y="5116074"/>
            <a:ext cx="134814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(0, 255, 128)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7974097" y="4950092"/>
            <a:ext cx="123413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(0,255,255)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7974097" y="4763938"/>
            <a:ext cx="111991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(128, 0, 0)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7974097" y="4567081"/>
            <a:ext cx="123413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(128,0,128)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7909868" y="3035837"/>
            <a:ext cx="111991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(255, 0, 0)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7802340" y="1493710"/>
            <a:ext cx="146235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(255,255,255)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7775943" y="3241142"/>
            <a:ext cx="146235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(128,255,255)</a:t>
            </a:r>
          </a:p>
        </p:txBody>
      </p:sp>
    </p:spTree>
    <p:extLst>
      <p:ext uri="{BB962C8B-B14F-4D97-AF65-F5344CB8AC3E}">
        <p14:creationId xmlns:p14="http://schemas.microsoft.com/office/powerpoint/2010/main" val="224138961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do I do again?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>
            <a:normAutofit fontScale="92500"/>
          </a:bodyPr>
          <a:lstStyle/>
          <a:p>
            <a:r>
              <a:rPr lang="en-US" dirty="0"/>
              <a:t>Install </a:t>
            </a:r>
            <a:r>
              <a:rPr lang="en-US" dirty="0" err="1"/>
              <a:t>CMake</a:t>
            </a:r>
            <a:r>
              <a:rPr lang="en-US" dirty="0"/>
              <a:t> &amp; VTK.</a:t>
            </a:r>
          </a:p>
          <a:p>
            <a:r>
              <a:rPr lang="en-US" dirty="0"/>
              <a:t>Download “project1A.cxx” from class website</a:t>
            </a:r>
          </a:p>
          <a:p>
            <a:r>
              <a:rPr lang="en-US" dirty="0"/>
              <a:t>Download “</a:t>
            </a:r>
            <a:r>
              <a:rPr lang="en-US" dirty="0" err="1"/>
              <a:t>CMakeLists.txt</a:t>
            </a:r>
            <a:r>
              <a:rPr lang="en-US" dirty="0"/>
              <a:t>” from class website</a:t>
            </a:r>
          </a:p>
          <a:p>
            <a:r>
              <a:rPr lang="en-US" dirty="0"/>
              <a:t>Run </a:t>
            </a:r>
            <a:r>
              <a:rPr lang="en-US" dirty="0" err="1"/>
              <a:t>CMake</a:t>
            </a:r>
            <a:endParaRPr lang="en-US" dirty="0"/>
          </a:p>
          <a:p>
            <a:r>
              <a:rPr lang="en-US" dirty="0"/>
              <a:t>Modify project1A.cxx to complete the assignment</a:t>
            </a:r>
          </a:p>
          <a:p>
            <a:r>
              <a:rPr lang="en-US" dirty="0"/>
              <a:t>And…</a:t>
            </a:r>
          </a:p>
          <a:p>
            <a:r>
              <a:rPr lang="en-US" dirty="0"/>
              <a:t>Submit to Canvas the source and image result by Friday midnight.</a:t>
            </a:r>
          </a:p>
        </p:txBody>
      </p:sp>
    </p:spTree>
    <p:extLst>
      <p:ext uri="{BB962C8B-B14F-4D97-AF65-F5344CB8AC3E}">
        <p14:creationId xmlns:p14="http://schemas.microsoft.com/office/powerpoint/2010/main" val="41171914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Announcements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697751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Computer Graphics Models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Usually made up of triangles</a:t>
            </a:r>
          </a:p>
          <a:p>
            <a:pPr lvl="1"/>
            <a:r>
              <a:rPr lang="en-US" dirty="0"/>
              <a:t>+ tricks for shading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7860" y="2794000"/>
            <a:ext cx="3688175" cy="2274569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99158" y="409823"/>
            <a:ext cx="3772016" cy="4658746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4104640" y="6360160"/>
            <a:ext cx="35014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Picture credit: </a:t>
            </a:r>
            <a:r>
              <a:rPr lang="en-US" dirty="0" err="1"/>
              <a:t>wikipedia</a:t>
            </a:r>
            <a:r>
              <a:rPr lang="en-US" dirty="0"/>
              <a:t>, </a:t>
            </a:r>
            <a:r>
              <a:rPr lang="en-US" dirty="0" err="1"/>
              <a:t>cs.mun.ca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442473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</a:t>
            </a:r>
            <a:r>
              <a:rPr lang="en-US" dirty="0" err="1"/>
              <a:t>Scanline</a:t>
            </a:r>
            <a:r>
              <a:rPr lang="en-US" dirty="0"/>
              <a:t> Algorithm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305043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Reminder: ray-tracing </a:t>
            </a:r>
            <a:r>
              <a:rPr lang="en-US" dirty="0" err="1"/>
              <a:t>vs</a:t>
            </a:r>
            <a:r>
              <a:rPr lang="en-US" dirty="0"/>
              <a:t> </a:t>
            </a:r>
            <a:r>
              <a:rPr lang="en-US" dirty="0" err="1"/>
              <a:t>rasterization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Two basic ideas for rendering: </a:t>
            </a:r>
            <a:r>
              <a:rPr lang="en-US" dirty="0" err="1"/>
              <a:t>rasterization</a:t>
            </a:r>
            <a:r>
              <a:rPr lang="en-US" dirty="0"/>
              <a:t> and ray-tracing</a:t>
            </a:r>
          </a:p>
          <a:p>
            <a:r>
              <a:rPr lang="en-US" dirty="0"/>
              <a:t>Ray-tracing: cast a ray for every pixel and see what geometry it intersects.  </a:t>
            </a:r>
          </a:p>
          <a:p>
            <a:pPr lvl="1"/>
            <a:r>
              <a:rPr lang="en-US" dirty="0" err="1"/>
              <a:t>O(nPixels</a:t>
            </a:r>
            <a:r>
              <a:rPr lang="en-US" dirty="0"/>
              <a:t>)</a:t>
            </a:r>
          </a:p>
          <a:p>
            <a:pPr lvl="2"/>
            <a:r>
              <a:rPr lang="en-US" dirty="0"/>
              <a:t>(actually, additional computational </a:t>
            </a:r>
          </a:p>
          <a:p>
            <a:pPr lvl="2">
              <a:buNone/>
            </a:pPr>
            <a:r>
              <a:rPr lang="en-US" dirty="0"/>
              <a:t>complexity for geometry searches)</a:t>
            </a:r>
          </a:p>
          <a:p>
            <a:pPr lvl="1"/>
            <a:r>
              <a:rPr lang="en-US" dirty="0"/>
              <a:t>Allows for beautiful rendering </a:t>
            </a:r>
          </a:p>
          <a:p>
            <a:pPr lvl="1">
              <a:buNone/>
            </a:pPr>
            <a:r>
              <a:rPr lang="en-US" dirty="0"/>
              <a:t>effects (reflections, etc)</a:t>
            </a:r>
          </a:p>
          <a:p>
            <a:pPr lvl="1"/>
            <a:r>
              <a:rPr lang="en-US" dirty="0"/>
              <a:t>Will discuss at the end of </a:t>
            </a:r>
          </a:p>
          <a:p>
            <a:pPr lvl="1">
              <a:buNone/>
            </a:pPr>
            <a:r>
              <a:rPr lang="en-US" dirty="0"/>
              <a:t>the quarter</a:t>
            </a:r>
          </a:p>
        </p:txBody>
      </p:sp>
      <p:pic>
        <p:nvPicPr>
          <p:cNvPr id="74754" name="Picture 2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5744173" y="4313755"/>
            <a:ext cx="3236837" cy="242601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  <p:extLst>
      <p:ext uri="{BB962C8B-B14F-4D97-AF65-F5344CB8AC3E}">
        <p14:creationId xmlns:p14="http://schemas.microsoft.com/office/powerpoint/2010/main" val="342492808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Reminder: ray-tracing </a:t>
            </a:r>
            <a:r>
              <a:rPr lang="en-US" dirty="0" err="1"/>
              <a:t>vs</a:t>
            </a:r>
            <a:r>
              <a:rPr lang="en-US" dirty="0"/>
              <a:t> </a:t>
            </a:r>
            <a:r>
              <a:rPr lang="en-US" dirty="0" err="1"/>
              <a:t>rasterization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dirty="0"/>
              <a:t>Two basic ideas for rendering: </a:t>
            </a:r>
            <a:r>
              <a:rPr lang="en-US" dirty="0" err="1"/>
              <a:t>rasterization</a:t>
            </a:r>
            <a:r>
              <a:rPr lang="en-US" dirty="0"/>
              <a:t> and ray-tracing</a:t>
            </a:r>
          </a:p>
          <a:p>
            <a:r>
              <a:rPr lang="en-US" dirty="0" err="1"/>
              <a:t>Rasterization</a:t>
            </a:r>
            <a:r>
              <a:rPr lang="en-US" dirty="0"/>
              <a:t>: examine every triangle and see what pixels it covers. </a:t>
            </a:r>
          </a:p>
          <a:p>
            <a:pPr lvl="1"/>
            <a:r>
              <a:rPr lang="en-US" dirty="0" err="1"/>
              <a:t>O(nTriangles</a:t>
            </a:r>
            <a:r>
              <a:rPr lang="en-US" dirty="0"/>
              <a:t>)</a:t>
            </a:r>
          </a:p>
          <a:p>
            <a:pPr lvl="2"/>
            <a:r>
              <a:rPr lang="en-US" dirty="0"/>
              <a:t>(actually, additional computational complexity for painting in pixels)</a:t>
            </a:r>
          </a:p>
          <a:p>
            <a:pPr lvl="1"/>
            <a:r>
              <a:rPr lang="en-US" dirty="0" err="1"/>
              <a:t>GPUs</a:t>
            </a:r>
            <a:r>
              <a:rPr lang="en-US" dirty="0"/>
              <a:t> do </a:t>
            </a:r>
            <a:r>
              <a:rPr lang="en-US" dirty="0" err="1"/>
              <a:t>rasterization</a:t>
            </a:r>
            <a:r>
              <a:rPr lang="en-US" dirty="0"/>
              <a:t> very quickly</a:t>
            </a:r>
          </a:p>
          <a:p>
            <a:pPr lvl="1"/>
            <a:r>
              <a:rPr lang="en-US" dirty="0"/>
              <a:t>Our focus for the next 5 weeks</a:t>
            </a:r>
          </a:p>
          <a:p>
            <a:pPr lvl="2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4241698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/>
          <p:cNvSpPr/>
          <p:nvPr/>
        </p:nvSpPr>
        <p:spPr>
          <a:xfrm>
            <a:off x="1319538" y="1691327"/>
            <a:ext cx="6515230" cy="4796330"/>
          </a:xfrm>
          <a:prstGeom prst="rect">
            <a:avLst/>
          </a:prstGeom>
          <a:solidFill>
            <a:srgbClr val="FFB6D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What color should we choose for each of these four pixels?</a:t>
            </a:r>
          </a:p>
        </p:txBody>
      </p:sp>
      <p:sp>
        <p:nvSpPr>
          <p:cNvPr id="10" name="Isosceles Triangle 9"/>
          <p:cNvSpPr/>
          <p:nvPr/>
        </p:nvSpPr>
        <p:spPr>
          <a:xfrm>
            <a:off x="1030891" y="3192938"/>
            <a:ext cx="2531867" cy="1311194"/>
          </a:xfrm>
          <a:prstGeom prst="triangle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Isosceles Triangle 10"/>
          <p:cNvSpPr/>
          <p:nvPr/>
        </p:nvSpPr>
        <p:spPr>
          <a:xfrm>
            <a:off x="2878245" y="3192938"/>
            <a:ext cx="3315345" cy="2292608"/>
          </a:xfrm>
          <a:prstGeom prst="triangle">
            <a:avLst>
              <a:gd name="adj" fmla="val 50995"/>
            </a:avLst>
          </a:prstGeom>
          <a:solidFill>
            <a:srgbClr val="FFFF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Isosceles Triangle 11"/>
          <p:cNvSpPr/>
          <p:nvPr/>
        </p:nvSpPr>
        <p:spPr>
          <a:xfrm>
            <a:off x="5588218" y="2675270"/>
            <a:ext cx="2617669" cy="1962828"/>
          </a:xfrm>
          <a:prstGeom prst="triangle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Isosceles Triangle 12"/>
          <p:cNvSpPr/>
          <p:nvPr/>
        </p:nvSpPr>
        <p:spPr>
          <a:xfrm>
            <a:off x="721623" y="4504132"/>
            <a:ext cx="2841135" cy="1983525"/>
          </a:xfrm>
          <a:prstGeom prst="triangle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Isosceles Triangle 13"/>
          <p:cNvSpPr/>
          <p:nvPr/>
        </p:nvSpPr>
        <p:spPr>
          <a:xfrm>
            <a:off x="3439051" y="5485546"/>
            <a:ext cx="2058451" cy="1115380"/>
          </a:xfrm>
          <a:prstGeom prst="triangle">
            <a:avLst>
              <a:gd name="adj" fmla="val 46410"/>
            </a:avLst>
          </a:prstGeom>
          <a:solidFill>
            <a:srgbClr val="66006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Isosceles Triangle 14"/>
          <p:cNvSpPr/>
          <p:nvPr/>
        </p:nvSpPr>
        <p:spPr>
          <a:xfrm>
            <a:off x="5497502" y="4638098"/>
            <a:ext cx="2427984" cy="1962828"/>
          </a:xfrm>
          <a:prstGeom prst="triangle">
            <a:avLst/>
          </a:prstGeom>
          <a:solidFill>
            <a:srgbClr val="008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Isosceles Triangle 15"/>
          <p:cNvSpPr/>
          <p:nvPr/>
        </p:nvSpPr>
        <p:spPr>
          <a:xfrm>
            <a:off x="1030892" y="1489874"/>
            <a:ext cx="3545470" cy="1703064"/>
          </a:xfrm>
          <a:prstGeom prst="triangle">
            <a:avLst/>
          </a:prstGeom>
          <a:solidFill>
            <a:srgbClr val="FF0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Isosceles Triangle 16"/>
          <p:cNvSpPr/>
          <p:nvPr/>
        </p:nvSpPr>
        <p:spPr>
          <a:xfrm>
            <a:off x="3986233" y="1489874"/>
            <a:ext cx="4723526" cy="1185396"/>
          </a:xfrm>
          <a:prstGeom prst="triangle">
            <a:avLst>
              <a:gd name="adj" fmla="val 50537"/>
            </a:avLst>
          </a:prstGeom>
          <a:solidFill>
            <a:srgbClr val="00009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/>
          <p:cNvSpPr/>
          <p:nvPr/>
        </p:nvSpPr>
        <p:spPr>
          <a:xfrm>
            <a:off x="1319540" y="1690534"/>
            <a:ext cx="6515229" cy="473349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" name="Straight Connector 5"/>
          <p:cNvCxnSpPr/>
          <p:nvPr/>
        </p:nvCxnSpPr>
        <p:spPr>
          <a:xfrm flipV="1">
            <a:off x="0" y="4057281"/>
            <a:ext cx="9144000" cy="158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/>
          <p:cNvCxnSpPr/>
          <p:nvPr/>
        </p:nvCxnSpPr>
        <p:spPr>
          <a:xfrm rot="16200000" flipH="1">
            <a:off x="1892695" y="4173540"/>
            <a:ext cx="5368126" cy="794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Isosceles Triangle 22"/>
          <p:cNvSpPr/>
          <p:nvPr/>
        </p:nvSpPr>
        <p:spPr>
          <a:xfrm>
            <a:off x="4585795" y="2665160"/>
            <a:ext cx="2004845" cy="527778"/>
          </a:xfrm>
          <a:prstGeom prst="triangle">
            <a:avLst>
              <a:gd name="adj" fmla="val 50000"/>
            </a:avLst>
          </a:prstGeom>
          <a:solidFill>
            <a:srgbClr val="FF66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4" name="Straight Connector 23"/>
          <p:cNvCxnSpPr/>
          <p:nvPr/>
        </p:nvCxnSpPr>
        <p:spPr>
          <a:xfrm flipV="1">
            <a:off x="-4297" y="6422439"/>
            <a:ext cx="9144000" cy="158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/>
        </p:nvCxnSpPr>
        <p:spPr>
          <a:xfrm flipV="1">
            <a:off x="13795" y="1688945"/>
            <a:ext cx="9144000" cy="158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/>
          <p:cNvCxnSpPr/>
          <p:nvPr/>
        </p:nvCxnSpPr>
        <p:spPr>
          <a:xfrm rot="16200000" flipH="1">
            <a:off x="5150308" y="4173540"/>
            <a:ext cx="5368126" cy="794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/>
          <p:nvPr/>
        </p:nvCxnSpPr>
        <p:spPr>
          <a:xfrm rot="16200000" flipH="1">
            <a:off x="-1364922" y="4173540"/>
            <a:ext cx="5368126" cy="794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1852494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19"/>
          <p:cNvGrpSpPr/>
          <p:nvPr/>
        </p:nvGrpSpPr>
        <p:grpSpPr>
          <a:xfrm>
            <a:off x="6297" y="2671868"/>
            <a:ext cx="4950225" cy="3105838"/>
            <a:chOff x="-4297" y="1489874"/>
            <a:chExt cx="9162092" cy="5368126"/>
          </a:xfrm>
        </p:grpSpPr>
        <p:sp>
          <p:nvSpPr>
            <p:cNvPr id="18" name="Rectangle 17"/>
            <p:cNvSpPr/>
            <p:nvPr/>
          </p:nvSpPr>
          <p:spPr>
            <a:xfrm>
              <a:off x="1319538" y="1691327"/>
              <a:ext cx="6515230" cy="4796330"/>
            </a:xfrm>
            <a:prstGeom prst="rect">
              <a:avLst/>
            </a:prstGeom>
            <a:solidFill>
              <a:srgbClr val="FFB6D2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Isosceles Triangle 9"/>
            <p:cNvSpPr/>
            <p:nvPr/>
          </p:nvSpPr>
          <p:spPr>
            <a:xfrm>
              <a:off x="1030891" y="3192938"/>
              <a:ext cx="2531867" cy="1311194"/>
            </a:xfrm>
            <a:prstGeom prst="triangle">
              <a:avLst/>
            </a:prstGeom>
            <a:solidFill>
              <a:schemeClr val="bg2">
                <a:lumMod val="50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Isosceles Triangle 10"/>
            <p:cNvSpPr/>
            <p:nvPr/>
          </p:nvSpPr>
          <p:spPr>
            <a:xfrm>
              <a:off x="2878245" y="3192938"/>
              <a:ext cx="3315345" cy="2292608"/>
            </a:xfrm>
            <a:prstGeom prst="triangle">
              <a:avLst>
                <a:gd name="adj" fmla="val 50995"/>
              </a:avLst>
            </a:prstGeom>
            <a:solidFill>
              <a:srgbClr val="FFFF00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Isosceles Triangle 11"/>
            <p:cNvSpPr/>
            <p:nvPr/>
          </p:nvSpPr>
          <p:spPr>
            <a:xfrm>
              <a:off x="5588218" y="2675270"/>
              <a:ext cx="2617669" cy="1962828"/>
            </a:xfrm>
            <a:prstGeom prst="triangle">
              <a:avLst/>
            </a:prstGeom>
            <a:solidFill>
              <a:schemeClr val="accent3">
                <a:lumMod val="75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Isosceles Triangle 12"/>
            <p:cNvSpPr/>
            <p:nvPr/>
          </p:nvSpPr>
          <p:spPr>
            <a:xfrm>
              <a:off x="721623" y="4504132"/>
              <a:ext cx="2841135" cy="1983525"/>
            </a:xfrm>
            <a:prstGeom prst="triangle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Isosceles Triangle 13"/>
            <p:cNvSpPr/>
            <p:nvPr/>
          </p:nvSpPr>
          <p:spPr>
            <a:xfrm>
              <a:off x="3439051" y="5485546"/>
              <a:ext cx="2058451" cy="1115380"/>
            </a:xfrm>
            <a:prstGeom prst="triangle">
              <a:avLst>
                <a:gd name="adj" fmla="val 46410"/>
              </a:avLst>
            </a:prstGeom>
            <a:solidFill>
              <a:srgbClr val="660066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Isosceles Triangle 14"/>
            <p:cNvSpPr/>
            <p:nvPr/>
          </p:nvSpPr>
          <p:spPr>
            <a:xfrm>
              <a:off x="5497502" y="4638098"/>
              <a:ext cx="2427984" cy="1962828"/>
            </a:xfrm>
            <a:prstGeom prst="triangle">
              <a:avLst/>
            </a:prstGeom>
            <a:solidFill>
              <a:srgbClr val="008000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Isosceles Triangle 15"/>
            <p:cNvSpPr/>
            <p:nvPr/>
          </p:nvSpPr>
          <p:spPr>
            <a:xfrm>
              <a:off x="1030892" y="1489874"/>
              <a:ext cx="3545470" cy="1703064"/>
            </a:xfrm>
            <a:prstGeom prst="triangle">
              <a:avLst/>
            </a:prstGeom>
            <a:solidFill>
              <a:srgbClr val="FF0000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Isosceles Triangle 16"/>
            <p:cNvSpPr/>
            <p:nvPr/>
          </p:nvSpPr>
          <p:spPr>
            <a:xfrm>
              <a:off x="4098821" y="1489874"/>
              <a:ext cx="4610937" cy="1185396"/>
            </a:xfrm>
            <a:prstGeom prst="triangle">
              <a:avLst>
                <a:gd name="adj" fmla="val 50537"/>
              </a:avLst>
            </a:prstGeom>
            <a:solidFill>
              <a:srgbClr val="000090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" name="Rectangle 3"/>
            <p:cNvSpPr/>
            <p:nvPr/>
          </p:nvSpPr>
          <p:spPr>
            <a:xfrm>
              <a:off x="1319540" y="1690534"/>
              <a:ext cx="6515229" cy="4733494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6" name="Straight Connector 5"/>
            <p:cNvCxnSpPr/>
            <p:nvPr/>
          </p:nvCxnSpPr>
          <p:spPr>
            <a:xfrm flipV="1">
              <a:off x="0" y="4057281"/>
              <a:ext cx="9144000" cy="1589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6"/>
            <p:cNvCxnSpPr/>
            <p:nvPr/>
          </p:nvCxnSpPr>
          <p:spPr>
            <a:xfrm rot="16200000" flipH="1">
              <a:off x="1892695" y="4173540"/>
              <a:ext cx="5368126" cy="794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3" name="Isosceles Triangle 22"/>
            <p:cNvSpPr/>
            <p:nvPr/>
          </p:nvSpPr>
          <p:spPr>
            <a:xfrm>
              <a:off x="4585795" y="2665160"/>
              <a:ext cx="2004845" cy="527778"/>
            </a:xfrm>
            <a:prstGeom prst="triangle">
              <a:avLst>
                <a:gd name="adj" fmla="val 50000"/>
              </a:avLst>
            </a:prstGeom>
            <a:solidFill>
              <a:srgbClr val="FF6600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4" name="Straight Connector 23"/>
            <p:cNvCxnSpPr/>
            <p:nvPr/>
          </p:nvCxnSpPr>
          <p:spPr>
            <a:xfrm flipV="1">
              <a:off x="-4297" y="6422439"/>
              <a:ext cx="9144000" cy="1589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/>
          </p:nvCxnSpPr>
          <p:spPr>
            <a:xfrm flipV="1">
              <a:off x="13795" y="1688945"/>
              <a:ext cx="9144000" cy="1589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/>
            <p:cNvCxnSpPr/>
            <p:nvPr/>
          </p:nvCxnSpPr>
          <p:spPr>
            <a:xfrm rot="16200000" flipH="1">
              <a:off x="5150308" y="4173540"/>
              <a:ext cx="5368126" cy="794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/>
            <p:cNvCxnSpPr/>
            <p:nvPr/>
          </p:nvCxnSpPr>
          <p:spPr>
            <a:xfrm rot="16200000" flipH="1">
              <a:off x="-1364922" y="4173540"/>
              <a:ext cx="5368126" cy="794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1" name="Rectangle 20"/>
          <p:cNvSpPr/>
          <p:nvPr/>
        </p:nvSpPr>
        <p:spPr>
          <a:xfrm>
            <a:off x="7045811" y="2786126"/>
            <a:ext cx="1760071" cy="1371167"/>
          </a:xfrm>
          <a:prstGeom prst="rect">
            <a:avLst/>
          </a:prstGeom>
          <a:solidFill>
            <a:srgbClr val="0000FF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/>
          <p:cNvSpPr/>
          <p:nvPr/>
        </p:nvSpPr>
        <p:spPr>
          <a:xfrm>
            <a:off x="5285740" y="2788423"/>
            <a:ext cx="1760071" cy="1371167"/>
          </a:xfrm>
          <a:prstGeom prst="rect">
            <a:avLst/>
          </a:prstGeom>
          <a:solidFill>
            <a:srgbClr val="FF00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27"/>
          <p:cNvSpPr/>
          <p:nvPr/>
        </p:nvSpPr>
        <p:spPr>
          <a:xfrm>
            <a:off x="7045811" y="4192270"/>
            <a:ext cx="1760071" cy="1371167"/>
          </a:xfrm>
          <a:prstGeom prst="rect">
            <a:avLst/>
          </a:prstGeom>
          <a:solidFill>
            <a:srgbClr val="0080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/>
          <p:cNvSpPr/>
          <p:nvPr/>
        </p:nvSpPr>
        <p:spPr>
          <a:xfrm>
            <a:off x="5285740" y="4194567"/>
            <a:ext cx="1760071" cy="1371167"/>
          </a:xfrm>
          <a:prstGeom prst="rect">
            <a:avLst/>
          </a:prstGeom>
          <a:solidFill>
            <a:srgbClr val="FFFF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TextBox 29"/>
          <p:cNvSpPr txBox="1"/>
          <p:nvPr/>
        </p:nvSpPr>
        <p:spPr>
          <a:xfrm>
            <a:off x="2931673" y="6181944"/>
            <a:ext cx="363951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Most dominant triangle</a:t>
            </a:r>
          </a:p>
        </p:txBody>
      </p:sp>
      <p:sp>
        <p:nvSpPr>
          <p:cNvPr id="32" name="Title 1"/>
          <p:cNvSpPr>
            <a:spLocks noGrp="1"/>
          </p:cNvSpPr>
          <p:nvPr>
            <p:ph type="title"/>
          </p:nvPr>
        </p:nvSpPr>
        <p:spPr>
          <a:xfrm>
            <a:off x="612648" y="228600"/>
            <a:ext cx="8153400" cy="990600"/>
          </a:xfrm>
        </p:spPr>
        <p:txBody>
          <a:bodyPr>
            <a:normAutofit fontScale="90000"/>
          </a:bodyPr>
          <a:lstStyle/>
          <a:p>
            <a:r>
              <a:rPr lang="en-US" dirty="0"/>
              <a:t>What color should we choose for each of these four pixels?</a:t>
            </a:r>
          </a:p>
        </p:txBody>
      </p:sp>
    </p:spTree>
    <p:extLst>
      <p:ext uri="{BB962C8B-B14F-4D97-AF65-F5344CB8AC3E}">
        <p14:creationId xmlns:p14="http://schemas.microsoft.com/office/powerpoint/2010/main" val="285447876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roup 19"/>
          <p:cNvGrpSpPr/>
          <p:nvPr/>
        </p:nvGrpSpPr>
        <p:grpSpPr>
          <a:xfrm>
            <a:off x="6297" y="2671868"/>
            <a:ext cx="4950225" cy="3105838"/>
            <a:chOff x="-4297" y="1489874"/>
            <a:chExt cx="9162092" cy="5368126"/>
          </a:xfrm>
        </p:grpSpPr>
        <p:sp>
          <p:nvSpPr>
            <p:cNvPr id="18" name="Rectangle 17"/>
            <p:cNvSpPr/>
            <p:nvPr/>
          </p:nvSpPr>
          <p:spPr>
            <a:xfrm>
              <a:off x="1319538" y="1691327"/>
              <a:ext cx="6515230" cy="4796330"/>
            </a:xfrm>
            <a:prstGeom prst="rect">
              <a:avLst/>
            </a:prstGeom>
            <a:solidFill>
              <a:srgbClr val="FFB6D2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Isosceles Triangle 9"/>
            <p:cNvSpPr/>
            <p:nvPr/>
          </p:nvSpPr>
          <p:spPr>
            <a:xfrm>
              <a:off x="1030891" y="3192938"/>
              <a:ext cx="2531867" cy="1311194"/>
            </a:xfrm>
            <a:prstGeom prst="triangle">
              <a:avLst/>
            </a:prstGeom>
            <a:solidFill>
              <a:schemeClr val="bg2">
                <a:lumMod val="50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Isosceles Triangle 10"/>
            <p:cNvSpPr/>
            <p:nvPr/>
          </p:nvSpPr>
          <p:spPr>
            <a:xfrm>
              <a:off x="2878245" y="3192938"/>
              <a:ext cx="3315345" cy="2292608"/>
            </a:xfrm>
            <a:prstGeom prst="triangle">
              <a:avLst>
                <a:gd name="adj" fmla="val 50995"/>
              </a:avLst>
            </a:prstGeom>
            <a:solidFill>
              <a:srgbClr val="FFFF00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Isosceles Triangle 11"/>
            <p:cNvSpPr/>
            <p:nvPr/>
          </p:nvSpPr>
          <p:spPr>
            <a:xfrm>
              <a:off x="5588218" y="2675270"/>
              <a:ext cx="2617669" cy="1962828"/>
            </a:xfrm>
            <a:prstGeom prst="triangle">
              <a:avLst/>
            </a:prstGeom>
            <a:solidFill>
              <a:schemeClr val="accent3">
                <a:lumMod val="75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Isosceles Triangle 12"/>
            <p:cNvSpPr/>
            <p:nvPr/>
          </p:nvSpPr>
          <p:spPr>
            <a:xfrm>
              <a:off x="721623" y="4504132"/>
              <a:ext cx="2841135" cy="1983525"/>
            </a:xfrm>
            <a:prstGeom prst="triangle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Isosceles Triangle 13"/>
            <p:cNvSpPr/>
            <p:nvPr/>
          </p:nvSpPr>
          <p:spPr>
            <a:xfrm>
              <a:off x="3439051" y="5485546"/>
              <a:ext cx="2058451" cy="1115380"/>
            </a:xfrm>
            <a:prstGeom prst="triangle">
              <a:avLst>
                <a:gd name="adj" fmla="val 46410"/>
              </a:avLst>
            </a:prstGeom>
            <a:solidFill>
              <a:srgbClr val="660066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Isosceles Triangle 14"/>
            <p:cNvSpPr/>
            <p:nvPr/>
          </p:nvSpPr>
          <p:spPr>
            <a:xfrm>
              <a:off x="5497502" y="4638098"/>
              <a:ext cx="2427984" cy="1962828"/>
            </a:xfrm>
            <a:prstGeom prst="triangle">
              <a:avLst/>
            </a:prstGeom>
            <a:solidFill>
              <a:srgbClr val="008000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Isosceles Triangle 15"/>
            <p:cNvSpPr/>
            <p:nvPr/>
          </p:nvSpPr>
          <p:spPr>
            <a:xfrm>
              <a:off x="1030892" y="1489874"/>
              <a:ext cx="3545470" cy="1703064"/>
            </a:xfrm>
            <a:prstGeom prst="triangle">
              <a:avLst/>
            </a:prstGeom>
            <a:solidFill>
              <a:srgbClr val="FF0000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Isosceles Triangle 16"/>
            <p:cNvSpPr/>
            <p:nvPr/>
          </p:nvSpPr>
          <p:spPr>
            <a:xfrm>
              <a:off x="4098821" y="1489874"/>
              <a:ext cx="4610937" cy="1185396"/>
            </a:xfrm>
            <a:prstGeom prst="triangle">
              <a:avLst>
                <a:gd name="adj" fmla="val 50537"/>
              </a:avLst>
            </a:prstGeom>
            <a:solidFill>
              <a:srgbClr val="000090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" name="Rectangle 3"/>
            <p:cNvSpPr/>
            <p:nvPr/>
          </p:nvSpPr>
          <p:spPr>
            <a:xfrm>
              <a:off x="1319540" y="1690534"/>
              <a:ext cx="6515229" cy="4733494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6" name="Straight Connector 5"/>
            <p:cNvCxnSpPr/>
            <p:nvPr/>
          </p:nvCxnSpPr>
          <p:spPr>
            <a:xfrm flipV="1">
              <a:off x="0" y="4057281"/>
              <a:ext cx="9144000" cy="1589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6"/>
            <p:cNvCxnSpPr/>
            <p:nvPr/>
          </p:nvCxnSpPr>
          <p:spPr>
            <a:xfrm rot="16200000" flipH="1">
              <a:off x="1892695" y="4173540"/>
              <a:ext cx="5368126" cy="794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3" name="Isosceles Triangle 22"/>
            <p:cNvSpPr/>
            <p:nvPr/>
          </p:nvSpPr>
          <p:spPr>
            <a:xfrm>
              <a:off x="4585795" y="2665160"/>
              <a:ext cx="2004845" cy="527778"/>
            </a:xfrm>
            <a:prstGeom prst="triangle">
              <a:avLst>
                <a:gd name="adj" fmla="val 50000"/>
              </a:avLst>
            </a:prstGeom>
            <a:solidFill>
              <a:srgbClr val="FF6600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4" name="Straight Connector 23"/>
            <p:cNvCxnSpPr/>
            <p:nvPr/>
          </p:nvCxnSpPr>
          <p:spPr>
            <a:xfrm flipV="1">
              <a:off x="-4297" y="6422439"/>
              <a:ext cx="9144000" cy="1589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/>
          </p:nvCxnSpPr>
          <p:spPr>
            <a:xfrm flipV="1">
              <a:off x="13795" y="1688945"/>
              <a:ext cx="9144000" cy="1589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/>
            <p:cNvCxnSpPr/>
            <p:nvPr/>
          </p:nvCxnSpPr>
          <p:spPr>
            <a:xfrm rot="16200000" flipH="1">
              <a:off x="5150308" y="4173540"/>
              <a:ext cx="5368126" cy="794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/>
            <p:cNvCxnSpPr/>
            <p:nvPr/>
          </p:nvCxnSpPr>
          <p:spPr>
            <a:xfrm rot="16200000" flipH="1">
              <a:off x="-1364922" y="4173540"/>
              <a:ext cx="5368126" cy="794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1" name="Rectangle 20"/>
          <p:cNvSpPr/>
          <p:nvPr/>
        </p:nvSpPr>
        <p:spPr>
          <a:xfrm>
            <a:off x="7045811" y="2786126"/>
            <a:ext cx="1760071" cy="1371167"/>
          </a:xfrm>
          <a:prstGeom prst="rect">
            <a:avLst/>
          </a:prstGeom>
          <a:solidFill>
            <a:srgbClr val="AC72DD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/>
          <p:cNvSpPr/>
          <p:nvPr/>
        </p:nvSpPr>
        <p:spPr>
          <a:xfrm>
            <a:off x="5285740" y="2788423"/>
            <a:ext cx="1760071" cy="1371167"/>
          </a:xfrm>
          <a:prstGeom prst="rect">
            <a:avLst/>
          </a:prstGeom>
          <a:solidFill>
            <a:srgbClr val="F1655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27"/>
          <p:cNvSpPr/>
          <p:nvPr/>
        </p:nvSpPr>
        <p:spPr>
          <a:xfrm>
            <a:off x="7045811" y="4192270"/>
            <a:ext cx="1760071" cy="1371167"/>
          </a:xfrm>
          <a:prstGeom prst="rect">
            <a:avLst/>
          </a:prstGeom>
          <a:solidFill>
            <a:srgbClr val="94EC7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/>
          <p:cNvSpPr/>
          <p:nvPr/>
        </p:nvSpPr>
        <p:spPr>
          <a:xfrm>
            <a:off x="5285740" y="4194567"/>
            <a:ext cx="1760071" cy="1371167"/>
          </a:xfrm>
          <a:prstGeom prst="rect">
            <a:avLst/>
          </a:prstGeom>
          <a:solidFill>
            <a:srgbClr val="D2B6B4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TextBox 29"/>
          <p:cNvSpPr txBox="1"/>
          <p:nvPr/>
        </p:nvSpPr>
        <p:spPr>
          <a:xfrm>
            <a:off x="3530265" y="6056719"/>
            <a:ext cx="1548621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</a:rPr>
              <a:t>Average</a:t>
            </a:r>
          </a:p>
        </p:txBody>
      </p:sp>
      <p:sp>
        <p:nvSpPr>
          <p:cNvPr id="31" name="Title 1"/>
          <p:cNvSpPr>
            <a:spLocks noGrp="1"/>
          </p:cNvSpPr>
          <p:nvPr>
            <p:ph type="title"/>
          </p:nvPr>
        </p:nvSpPr>
        <p:spPr>
          <a:xfrm>
            <a:off x="612648" y="228600"/>
            <a:ext cx="8153400" cy="990600"/>
          </a:xfrm>
        </p:spPr>
        <p:txBody>
          <a:bodyPr>
            <a:normAutofit fontScale="90000"/>
          </a:bodyPr>
          <a:lstStyle/>
          <a:p>
            <a:r>
              <a:rPr lang="en-US" dirty="0"/>
              <a:t>What color should we choose for each of these four pixels?</a:t>
            </a:r>
          </a:p>
        </p:txBody>
      </p:sp>
    </p:spTree>
    <p:extLst>
      <p:ext uri="{BB962C8B-B14F-4D97-AF65-F5344CB8AC3E}">
        <p14:creationId xmlns:p14="http://schemas.microsoft.com/office/powerpoint/2010/main" val="55447195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19"/>
          <p:cNvGrpSpPr/>
          <p:nvPr/>
        </p:nvGrpSpPr>
        <p:grpSpPr>
          <a:xfrm>
            <a:off x="6297" y="2671868"/>
            <a:ext cx="4950225" cy="3105838"/>
            <a:chOff x="-4297" y="1489874"/>
            <a:chExt cx="9162092" cy="5368126"/>
          </a:xfrm>
        </p:grpSpPr>
        <p:sp>
          <p:nvSpPr>
            <p:cNvPr id="18" name="Rectangle 17"/>
            <p:cNvSpPr/>
            <p:nvPr/>
          </p:nvSpPr>
          <p:spPr>
            <a:xfrm>
              <a:off x="1319538" y="1691327"/>
              <a:ext cx="6515230" cy="4796330"/>
            </a:xfrm>
            <a:prstGeom prst="rect">
              <a:avLst/>
            </a:prstGeom>
            <a:solidFill>
              <a:srgbClr val="FFB6D2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Isosceles Triangle 9"/>
            <p:cNvSpPr/>
            <p:nvPr/>
          </p:nvSpPr>
          <p:spPr>
            <a:xfrm>
              <a:off x="1030891" y="3192938"/>
              <a:ext cx="2531867" cy="1311194"/>
            </a:xfrm>
            <a:prstGeom prst="triangle">
              <a:avLst/>
            </a:prstGeom>
            <a:solidFill>
              <a:schemeClr val="bg2">
                <a:lumMod val="50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Isosceles Triangle 10"/>
            <p:cNvSpPr/>
            <p:nvPr/>
          </p:nvSpPr>
          <p:spPr>
            <a:xfrm>
              <a:off x="2878245" y="3192938"/>
              <a:ext cx="3315345" cy="2292608"/>
            </a:xfrm>
            <a:prstGeom prst="triangle">
              <a:avLst>
                <a:gd name="adj" fmla="val 50995"/>
              </a:avLst>
            </a:prstGeom>
            <a:solidFill>
              <a:srgbClr val="FFFF00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Isosceles Triangle 11"/>
            <p:cNvSpPr/>
            <p:nvPr/>
          </p:nvSpPr>
          <p:spPr>
            <a:xfrm>
              <a:off x="5588218" y="2675270"/>
              <a:ext cx="2617669" cy="1962828"/>
            </a:xfrm>
            <a:prstGeom prst="triangle">
              <a:avLst/>
            </a:prstGeom>
            <a:solidFill>
              <a:schemeClr val="accent3">
                <a:lumMod val="75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Isosceles Triangle 12"/>
            <p:cNvSpPr/>
            <p:nvPr/>
          </p:nvSpPr>
          <p:spPr>
            <a:xfrm>
              <a:off x="721623" y="4504132"/>
              <a:ext cx="2841135" cy="1983525"/>
            </a:xfrm>
            <a:prstGeom prst="triangle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Isosceles Triangle 13"/>
            <p:cNvSpPr/>
            <p:nvPr/>
          </p:nvSpPr>
          <p:spPr>
            <a:xfrm>
              <a:off x="3439051" y="5485546"/>
              <a:ext cx="2058451" cy="1115380"/>
            </a:xfrm>
            <a:prstGeom prst="triangle">
              <a:avLst>
                <a:gd name="adj" fmla="val 46410"/>
              </a:avLst>
            </a:prstGeom>
            <a:solidFill>
              <a:srgbClr val="660066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Isosceles Triangle 14"/>
            <p:cNvSpPr/>
            <p:nvPr/>
          </p:nvSpPr>
          <p:spPr>
            <a:xfrm>
              <a:off x="5497502" y="4638098"/>
              <a:ext cx="2427984" cy="1962828"/>
            </a:xfrm>
            <a:prstGeom prst="triangle">
              <a:avLst/>
            </a:prstGeom>
            <a:solidFill>
              <a:srgbClr val="008000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Isosceles Triangle 15"/>
            <p:cNvSpPr/>
            <p:nvPr/>
          </p:nvSpPr>
          <p:spPr>
            <a:xfrm>
              <a:off x="1030892" y="1489874"/>
              <a:ext cx="3545470" cy="1703064"/>
            </a:xfrm>
            <a:prstGeom prst="triangle">
              <a:avLst/>
            </a:prstGeom>
            <a:solidFill>
              <a:srgbClr val="FF0000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Isosceles Triangle 16"/>
            <p:cNvSpPr/>
            <p:nvPr/>
          </p:nvSpPr>
          <p:spPr>
            <a:xfrm>
              <a:off x="4098821" y="1489874"/>
              <a:ext cx="4610937" cy="1185396"/>
            </a:xfrm>
            <a:prstGeom prst="triangle">
              <a:avLst>
                <a:gd name="adj" fmla="val 50537"/>
              </a:avLst>
            </a:prstGeom>
            <a:solidFill>
              <a:srgbClr val="000090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" name="Rectangle 3"/>
            <p:cNvSpPr/>
            <p:nvPr/>
          </p:nvSpPr>
          <p:spPr>
            <a:xfrm>
              <a:off x="1319540" y="1690534"/>
              <a:ext cx="6515229" cy="4733494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6" name="Straight Connector 5"/>
            <p:cNvCxnSpPr/>
            <p:nvPr/>
          </p:nvCxnSpPr>
          <p:spPr>
            <a:xfrm flipV="1">
              <a:off x="0" y="4057281"/>
              <a:ext cx="9144000" cy="1589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6"/>
            <p:cNvCxnSpPr/>
            <p:nvPr/>
          </p:nvCxnSpPr>
          <p:spPr>
            <a:xfrm rot="16200000" flipH="1">
              <a:off x="1892695" y="4173540"/>
              <a:ext cx="5368126" cy="794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3" name="Isosceles Triangle 22"/>
            <p:cNvSpPr/>
            <p:nvPr/>
          </p:nvSpPr>
          <p:spPr>
            <a:xfrm>
              <a:off x="4585795" y="2665160"/>
              <a:ext cx="2004845" cy="527778"/>
            </a:xfrm>
            <a:prstGeom prst="triangle">
              <a:avLst>
                <a:gd name="adj" fmla="val 50000"/>
              </a:avLst>
            </a:prstGeom>
            <a:solidFill>
              <a:srgbClr val="FF6600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4" name="Straight Connector 23"/>
            <p:cNvCxnSpPr/>
            <p:nvPr/>
          </p:nvCxnSpPr>
          <p:spPr>
            <a:xfrm flipV="1">
              <a:off x="-4297" y="6422439"/>
              <a:ext cx="9144000" cy="1589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/>
          </p:nvCxnSpPr>
          <p:spPr>
            <a:xfrm flipV="1">
              <a:off x="13795" y="1688945"/>
              <a:ext cx="9144000" cy="1589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/>
            <p:cNvCxnSpPr/>
            <p:nvPr/>
          </p:nvCxnSpPr>
          <p:spPr>
            <a:xfrm rot="16200000" flipH="1">
              <a:off x="5150308" y="4173540"/>
              <a:ext cx="5368126" cy="794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/>
            <p:cNvCxnSpPr/>
            <p:nvPr/>
          </p:nvCxnSpPr>
          <p:spPr>
            <a:xfrm rot="16200000" flipH="1">
              <a:off x="-1364922" y="4173540"/>
              <a:ext cx="5368126" cy="794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1" name="Rectangle 20"/>
          <p:cNvSpPr/>
          <p:nvPr/>
        </p:nvSpPr>
        <p:spPr>
          <a:xfrm>
            <a:off x="7045811" y="2786126"/>
            <a:ext cx="1760071" cy="1371167"/>
          </a:xfrm>
          <a:prstGeom prst="rect">
            <a:avLst/>
          </a:prstGeom>
          <a:solidFill>
            <a:srgbClr val="FFB6D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/>
          <p:cNvSpPr/>
          <p:nvPr/>
        </p:nvSpPr>
        <p:spPr>
          <a:xfrm>
            <a:off x="5285740" y="2788423"/>
            <a:ext cx="1760071" cy="1371167"/>
          </a:xfrm>
          <a:prstGeom prst="rect">
            <a:avLst/>
          </a:prstGeom>
          <a:solidFill>
            <a:srgbClr val="FF00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27"/>
          <p:cNvSpPr/>
          <p:nvPr/>
        </p:nvSpPr>
        <p:spPr>
          <a:xfrm>
            <a:off x="7045811" y="4192270"/>
            <a:ext cx="1760071" cy="1371167"/>
          </a:xfrm>
          <a:prstGeom prst="rect">
            <a:avLst/>
          </a:prstGeom>
          <a:solidFill>
            <a:srgbClr val="0080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/>
          <p:cNvSpPr/>
          <p:nvPr/>
        </p:nvSpPr>
        <p:spPr>
          <a:xfrm>
            <a:off x="5285740" y="4194567"/>
            <a:ext cx="1760071" cy="1371167"/>
          </a:xfrm>
          <a:prstGeom prst="rect">
            <a:avLst/>
          </a:prstGeom>
          <a:solidFill>
            <a:srgbClr val="FFFF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1" name="Straight Connector 30"/>
          <p:cNvCxnSpPr/>
          <p:nvPr/>
        </p:nvCxnSpPr>
        <p:spPr>
          <a:xfrm rot="5400000">
            <a:off x="240350" y="4176389"/>
            <a:ext cx="2778689" cy="1588"/>
          </a:xfrm>
          <a:prstGeom prst="line">
            <a:avLst/>
          </a:prstGeom>
          <a:ln w="50800">
            <a:solidFill>
              <a:schemeClr val="tx1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/>
          <p:cNvCxnSpPr/>
          <p:nvPr/>
        </p:nvCxnSpPr>
        <p:spPr>
          <a:xfrm rot="5400000">
            <a:off x="2040652" y="4191476"/>
            <a:ext cx="2778689" cy="1588"/>
          </a:xfrm>
          <a:prstGeom prst="line">
            <a:avLst/>
          </a:prstGeom>
          <a:ln w="50800">
            <a:solidFill>
              <a:schemeClr val="tx1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721128" y="3463535"/>
            <a:ext cx="3520571" cy="1588"/>
          </a:xfrm>
          <a:prstGeom prst="line">
            <a:avLst/>
          </a:prstGeom>
          <a:ln w="50800">
            <a:solidFill>
              <a:schemeClr val="tx1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/>
          <p:cNvCxnSpPr/>
          <p:nvPr/>
        </p:nvCxnSpPr>
        <p:spPr>
          <a:xfrm>
            <a:off x="873528" y="4923166"/>
            <a:ext cx="3520571" cy="1588"/>
          </a:xfrm>
          <a:prstGeom prst="line">
            <a:avLst/>
          </a:prstGeom>
          <a:ln w="50800">
            <a:solidFill>
              <a:schemeClr val="tx1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7" name="TextBox 36"/>
          <p:cNvSpPr txBox="1"/>
          <p:nvPr/>
        </p:nvSpPr>
        <p:spPr>
          <a:xfrm>
            <a:off x="3744570" y="6158638"/>
            <a:ext cx="189359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rgbClr val="FFFFFF"/>
                </a:solidFill>
              </a:rPr>
              <a:t>Pixel center</a:t>
            </a:r>
          </a:p>
        </p:txBody>
      </p:sp>
      <p:sp>
        <p:nvSpPr>
          <p:cNvPr id="34" name="Title 1"/>
          <p:cNvSpPr>
            <a:spLocks noGrp="1"/>
          </p:cNvSpPr>
          <p:nvPr>
            <p:ph type="title"/>
          </p:nvPr>
        </p:nvSpPr>
        <p:spPr>
          <a:xfrm>
            <a:off x="612648" y="228600"/>
            <a:ext cx="8153400" cy="990600"/>
          </a:xfrm>
        </p:spPr>
        <p:txBody>
          <a:bodyPr>
            <a:normAutofit fontScale="90000"/>
          </a:bodyPr>
          <a:lstStyle/>
          <a:p>
            <a:r>
              <a:rPr lang="en-US" dirty="0"/>
              <a:t>What color should we choose for each of these four pixels?</a:t>
            </a:r>
          </a:p>
        </p:txBody>
      </p:sp>
    </p:spTree>
    <p:extLst>
      <p:ext uri="{BB962C8B-B14F-4D97-AF65-F5344CB8AC3E}">
        <p14:creationId xmlns:p14="http://schemas.microsoft.com/office/powerpoint/2010/main" val="63514857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19"/>
          <p:cNvGrpSpPr/>
          <p:nvPr/>
        </p:nvGrpSpPr>
        <p:grpSpPr>
          <a:xfrm>
            <a:off x="6297" y="2671868"/>
            <a:ext cx="4950225" cy="3105838"/>
            <a:chOff x="-4297" y="1489874"/>
            <a:chExt cx="9162092" cy="5368126"/>
          </a:xfrm>
        </p:grpSpPr>
        <p:sp>
          <p:nvSpPr>
            <p:cNvPr id="18" name="Rectangle 17"/>
            <p:cNvSpPr/>
            <p:nvPr/>
          </p:nvSpPr>
          <p:spPr>
            <a:xfrm>
              <a:off x="1319538" y="1691327"/>
              <a:ext cx="6515230" cy="4796330"/>
            </a:xfrm>
            <a:prstGeom prst="rect">
              <a:avLst/>
            </a:prstGeom>
            <a:solidFill>
              <a:srgbClr val="FFB6D2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Isosceles Triangle 9"/>
            <p:cNvSpPr/>
            <p:nvPr/>
          </p:nvSpPr>
          <p:spPr>
            <a:xfrm>
              <a:off x="1030891" y="3192938"/>
              <a:ext cx="2531867" cy="1311194"/>
            </a:xfrm>
            <a:prstGeom prst="triangle">
              <a:avLst/>
            </a:prstGeom>
            <a:solidFill>
              <a:schemeClr val="bg2">
                <a:lumMod val="50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Isosceles Triangle 10"/>
            <p:cNvSpPr/>
            <p:nvPr/>
          </p:nvSpPr>
          <p:spPr>
            <a:xfrm>
              <a:off x="2878245" y="3192938"/>
              <a:ext cx="3315345" cy="2292608"/>
            </a:xfrm>
            <a:prstGeom prst="triangle">
              <a:avLst>
                <a:gd name="adj" fmla="val 50995"/>
              </a:avLst>
            </a:prstGeom>
            <a:solidFill>
              <a:srgbClr val="FFFF00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Isosceles Triangle 11"/>
            <p:cNvSpPr/>
            <p:nvPr/>
          </p:nvSpPr>
          <p:spPr>
            <a:xfrm>
              <a:off x="5588218" y="2675270"/>
              <a:ext cx="2617669" cy="1962828"/>
            </a:xfrm>
            <a:prstGeom prst="triangle">
              <a:avLst/>
            </a:prstGeom>
            <a:solidFill>
              <a:schemeClr val="accent3">
                <a:lumMod val="75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Isosceles Triangle 12"/>
            <p:cNvSpPr/>
            <p:nvPr/>
          </p:nvSpPr>
          <p:spPr>
            <a:xfrm>
              <a:off x="721623" y="4504132"/>
              <a:ext cx="2841135" cy="1983525"/>
            </a:xfrm>
            <a:prstGeom prst="triangle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Isosceles Triangle 13"/>
            <p:cNvSpPr/>
            <p:nvPr/>
          </p:nvSpPr>
          <p:spPr>
            <a:xfrm>
              <a:off x="3439051" y="5485546"/>
              <a:ext cx="2058451" cy="1115380"/>
            </a:xfrm>
            <a:prstGeom prst="triangle">
              <a:avLst>
                <a:gd name="adj" fmla="val 46410"/>
              </a:avLst>
            </a:prstGeom>
            <a:solidFill>
              <a:srgbClr val="660066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Isosceles Triangle 14"/>
            <p:cNvSpPr/>
            <p:nvPr/>
          </p:nvSpPr>
          <p:spPr>
            <a:xfrm>
              <a:off x="5497502" y="4638098"/>
              <a:ext cx="2427984" cy="1962828"/>
            </a:xfrm>
            <a:prstGeom prst="triangle">
              <a:avLst/>
            </a:prstGeom>
            <a:solidFill>
              <a:srgbClr val="008000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Isosceles Triangle 15"/>
            <p:cNvSpPr/>
            <p:nvPr/>
          </p:nvSpPr>
          <p:spPr>
            <a:xfrm>
              <a:off x="1030892" y="1489874"/>
              <a:ext cx="3545470" cy="1703064"/>
            </a:xfrm>
            <a:prstGeom prst="triangle">
              <a:avLst/>
            </a:prstGeom>
            <a:solidFill>
              <a:srgbClr val="FF0000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Isosceles Triangle 16"/>
            <p:cNvSpPr/>
            <p:nvPr/>
          </p:nvSpPr>
          <p:spPr>
            <a:xfrm>
              <a:off x="4098821" y="1489874"/>
              <a:ext cx="4610937" cy="1185396"/>
            </a:xfrm>
            <a:prstGeom prst="triangle">
              <a:avLst>
                <a:gd name="adj" fmla="val 50537"/>
              </a:avLst>
            </a:prstGeom>
            <a:solidFill>
              <a:srgbClr val="000090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" name="Rectangle 3"/>
            <p:cNvSpPr/>
            <p:nvPr/>
          </p:nvSpPr>
          <p:spPr>
            <a:xfrm>
              <a:off x="1319540" y="1690534"/>
              <a:ext cx="6515229" cy="4733494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6" name="Straight Connector 5"/>
            <p:cNvCxnSpPr/>
            <p:nvPr/>
          </p:nvCxnSpPr>
          <p:spPr>
            <a:xfrm flipV="1">
              <a:off x="0" y="4057281"/>
              <a:ext cx="9144000" cy="1589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6"/>
            <p:cNvCxnSpPr/>
            <p:nvPr/>
          </p:nvCxnSpPr>
          <p:spPr>
            <a:xfrm rot="16200000" flipH="1">
              <a:off x="1892695" y="4173540"/>
              <a:ext cx="5368126" cy="794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3" name="Isosceles Triangle 22"/>
            <p:cNvSpPr/>
            <p:nvPr/>
          </p:nvSpPr>
          <p:spPr>
            <a:xfrm>
              <a:off x="4585795" y="2665160"/>
              <a:ext cx="2004845" cy="527778"/>
            </a:xfrm>
            <a:prstGeom prst="triangle">
              <a:avLst>
                <a:gd name="adj" fmla="val 50000"/>
              </a:avLst>
            </a:prstGeom>
            <a:solidFill>
              <a:srgbClr val="FF6600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4" name="Straight Connector 23"/>
            <p:cNvCxnSpPr/>
            <p:nvPr/>
          </p:nvCxnSpPr>
          <p:spPr>
            <a:xfrm flipV="1">
              <a:off x="-4297" y="6422439"/>
              <a:ext cx="9144000" cy="1589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/>
          </p:nvCxnSpPr>
          <p:spPr>
            <a:xfrm flipV="1">
              <a:off x="13795" y="1688945"/>
              <a:ext cx="9144000" cy="1589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/>
            <p:cNvCxnSpPr/>
            <p:nvPr/>
          </p:nvCxnSpPr>
          <p:spPr>
            <a:xfrm rot="16200000" flipH="1">
              <a:off x="5150308" y="4173540"/>
              <a:ext cx="5368126" cy="794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/>
            <p:cNvCxnSpPr/>
            <p:nvPr/>
          </p:nvCxnSpPr>
          <p:spPr>
            <a:xfrm rot="16200000" flipH="1">
              <a:off x="-1364922" y="4173540"/>
              <a:ext cx="5368126" cy="794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1" name="Rectangle 20"/>
          <p:cNvSpPr/>
          <p:nvPr/>
        </p:nvSpPr>
        <p:spPr>
          <a:xfrm>
            <a:off x="7045811" y="2786126"/>
            <a:ext cx="1760071" cy="1371167"/>
          </a:xfrm>
          <a:prstGeom prst="rect">
            <a:avLst/>
          </a:prstGeom>
          <a:solidFill>
            <a:srgbClr val="FFFF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/>
          <p:cNvSpPr/>
          <p:nvPr/>
        </p:nvSpPr>
        <p:spPr>
          <a:xfrm>
            <a:off x="5285740" y="2788423"/>
            <a:ext cx="1760071" cy="1371167"/>
          </a:xfrm>
          <a:prstGeom prst="rect">
            <a:avLst/>
          </a:prstGeom>
          <a:solidFill>
            <a:srgbClr val="FFB6D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27"/>
          <p:cNvSpPr/>
          <p:nvPr/>
        </p:nvSpPr>
        <p:spPr>
          <a:xfrm>
            <a:off x="7045811" y="4192270"/>
            <a:ext cx="1760071" cy="1371167"/>
          </a:xfrm>
          <a:prstGeom prst="rect">
            <a:avLst/>
          </a:prstGeom>
          <a:solidFill>
            <a:srgbClr val="66006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/>
          <p:cNvSpPr/>
          <p:nvPr/>
        </p:nvSpPr>
        <p:spPr>
          <a:xfrm>
            <a:off x="5285740" y="4194567"/>
            <a:ext cx="1760071" cy="1371167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1" name="Straight Connector 30"/>
          <p:cNvCxnSpPr/>
          <p:nvPr/>
        </p:nvCxnSpPr>
        <p:spPr>
          <a:xfrm rot="5400000">
            <a:off x="-669011" y="4238833"/>
            <a:ext cx="2778689" cy="1588"/>
          </a:xfrm>
          <a:prstGeom prst="line">
            <a:avLst/>
          </a:prstGeom>
          <a:ln w="50800">
            <a:solidFill>
              <a:schemeClr val="tx1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/>
          <p:cNvCxnSpPr/>
          <p:nvPr/>
        </p:nvCxnSpPr>
        <p:spPr>
          <a:xfrm rot="5400000">
            <a:off x="1091060" y="4238834"/>
            <a:ext cx="2778689" cy="1588"/>
          </a:xfrm>
          <a:prstGeom prst="line">
            <a:avLst/>
          </a:prstGeom>
          <a:ln w="50800">
            <a:solidFill>
              <a:schemeClr val="tx1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770142" y="4194567"/>
            <a:ext cx="3520571" cy="1588"/>
          </a:xfrm>
          <a:prstGeom prst="line">
            <a:avLst/>
          </a:prstGeom>
          <a:ln w="50800">
            <a:solidFill>
              <a:schemeClr val="tx1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/>
          <p:cNvCxnSpPr/>
          <p:nvPr/>
        </p:nvCxnSpPr>
        <p:spPr>
          <a:xfrm>
            <a:off x="770142" y="5524115"/>
            <a:ext cx="3520571" cy="1588"/>
          </a:xfrm>
          <a:prstGeom prst="line">
            <a:avLst/>
          </a:prstGeom>
          <a:ln w="50800">
            <a:solidFill>
              <a:schemeClr val="tx1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0" name="TextBox 29"/>
          <p:cNvSpPr txBox="1"/>
          <p:nvPr/>
        </p:nvSpPr>
        <p:spPr>
          <a:xfrm>
            <a:off x="3127630" y="6166478"/>
            <a:ext cx="279776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rgbClr val="FFFFFF"/>
                </a:solidFill>
              </a:rPr>
              <a:t>Lower left of pixel</a:t>
            </a:r>
          </a:p>
        </p:txBody>
      </p:sp>
      <p:sp>
        <p:nvSpPr>
          <p:cNvPr id="34" name="Title 1"/>
          <p:cNvSpPr>
            <a:spLocks noGrp="1"/>
          </p:cNvSpPr>
          <p:nvPr>
            <p:ph type="title"/>
          </p:nvPr>
        </p:nvSpPr>
        <p:spPr>
          <a:xfrm>
            <a:off x="612648" y="228600"/>
            <a:ext cx="8153400" cy="990600"/>
          </a:xfrm>
        </p:spPr>
        <p:txBody>
          <a:bodyPr>
            <a:normAutofit fontScale="90000"/>
          </a:bodyPr>
          <a:lstStyle/>
          <a:p>
            <a:r>
              <a:rPr lang="en-US" dirty="0"/>
              <a:t>What color should we choose for each of these four pixels?</a:t>
            </a:r>
          </a:p>
        </p:txBody>
      </p:sp>
    </p:spTree>
    <p:extLst>
      <p:ext uri="{BB962C8B-B14F-4D97-AF65-F5344CB8AC3E}">
        <p14:creationId xmlns:p14="http://schemas.microsoft.com/office/powerpoint/2010/main" val="204171685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4943" y="228600"/>
            <a:ext cx="8979057" cy="990600"/>
          </a:xfrm>
        </p:spPr>
        <p:txBody>
          <a:bodyPr>
            <a:normAutofit fontScale="90000"/>
          </a:bodyPr>
          <a:lstStyle/>
          <a:p>
            <a:r>
              <a:rPr lang="en-US" dirty="0"/>
              <a:t>The middle and lower-left variants are half-pixel translations of the other</a:t>
            </a:r>
          </a:p>
        </p:txBody>
      </p:sp>
      <p:grpSp>
        <p:nvGrpSpPr>
          <p:cNvPr id="66" name="Group 65"/>
          <p:cNvGrpSpPr/>
          <p:nvPr/>
        </p:nvGrpSpPr>
        <p:grpSpPr>
          <a:xfrm>
            <a:off x="612648" y="1616238"/>
            <a:ext cx="8305404" cy="2262840"/>
            <a:chOff x="-33537" y="1451383"/>
            <a:chExt cx="8799585" cy="3105838"/>
          </a:xfrm>
        </p:grpSpPr>
        <p:grpSp>
          <p:nvGrpSpPr>
            <p:cNvPr id="3" name="Group 19"/>
            <p:cNvGrpSpPr/>
            <p:nvPr/>
          </p:nvGrpSpPr>
          <p:grpSpPr>
            <a:xfrm>
              <a:off x="-33537" y="1451383"/>
              <a:ext cx="4950225" cy="3105838"/>
              <a:chOff x="-4297" y="1489874"/>
              <a:chExt cx="9162092" cy="5368126"/>
            </a:xfrm>
          </p:grpSpPr>
          <p:sp>
            <p:nvSpPr>
              <p:cNvPr id="18" name="Rectangle 17"/>
              <p:cNvSpPr/>
              <p:nvPr/>
            </p:nvSpPr>
            <p:spPr>
              <a:xfrm>
                <a:off x="1319538" y="1691327"/>
                <a:ext cx="6515230" cy="4796330"/>
              </a:xfrm>
              <a:prstGeom prst="rect">
                <a:avLst/>
              </a:prstGeom>
              <a:solidFill>
                <a:srgbClr val="FFB6D2"/>
              </a:solidFill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" name="Isosceles Triangle 9"/>
              <p:cNvSpPr/>
              <p:nvPr/>
            </p:nvSpPr>
            <p:spPr>
              <a:xfrm>
                <a:off x="1030891" y="3192938"/>
                <a:ext cx="2531867" cy="1311194"/>
              </a:xfrm>
              <a:prstGeom prst="triangle">
                <a:avLst/>
              </a:prstGeom>
              <a:solidFill>
                <a:schemeClr val="bg2">
                  <a:lumMod val="50000"/>
                </a:schemeClr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" name="Isosceles Triangle 10"/>
              <p:cNvSpPr/>
              <p:nvPr/>
            </p:nvSpPr>
            <p:spPr>
              <a:xfrm>
                <a:off x="2878245" y="3192938"/>
                <a:ext cx="3315345" cy="2292608"/>
              </a:xfrm>
              <a:prstGeom prst="triangle">
                <a:avLst>
                  <a:gd name="adj" fmla="val 50995"/>
                </a:avLst>
              </a:prstGeom>
              <a:solidFill>
                <a:srgbClr val="FFFF00"/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" name="Isosceles Triangle 11"/>
              <p:cNvSpPr/>
              <p:nvPr/>
            </p:nvSpPr>
            <p:spPr>
              <a:xfrm>
                <a:off x="5588218" y="2675270"/>
                <a:ext cx="2617669" cy="1962828"/>
              </a:xfrm>
              <a:prstGeom prst="triangle">
                <a:avLst/>
              </a:prstGeom>
              <a:solidFill>
                <a:schemeClr val="accent3">
                  <a:lumMod val="75000"/>
                </a:schemeClr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" name="Isosceles Triangle 12"/>
              <p:cNvSpPr/>
              <p:nvPr/>
            </p:nvSpPr>
            <p:spPr>
              <a:xfrm>
                <a:off x="721623" y="4504132"/>
                <a:ext cx="2841135" cy="1983525"/>
              </a:xfrm>
              <a:prstGeom prst="triangle">
                <a:avLst/>
              </a:prstGeom>
              <a:solidFill>
                <a:schemeClr val="accent1">
                  <a:lumMod val="75000"/>
                </a:schemeClr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" name="Isosceles Triangle 13"/>
              <p:cNvSpPr/>
              <p:nvPr/>
            </p:nvSpPr>
            <p:spPr>
              <a:xfrm>
                <a:off x="3439051" y="5485546"/>
                <a:ext cx="2058451" cy="1115380"/>
              </a:xfrm>
              <a:prstGeom prst="triangle">
                <a:avLst>
                  <a:gd name="adj" fmla="val 46410"/>
                </a:avLst>
              </a:prstGeom>
              <a:solidFill>
                <a:srgbClr val="660066"/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" name="Isosceles Triangle 14"/>
              <p:cNvSpPr/>
              <p:nvPr/>
            </p:nvSpPr>
            <p:spPr>
              <a:xfrm>
                <a:off x="5497502" y="4638098"/>
                <a:ext cx="2427984" cy="1962828"/>
              </a:xfrm>
              <a:prstGeom prst="triangle">
                <a:avLst/>
              </a:prstGeom>
              <a:solidFill>
                <a:srgbClr val="008000"/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" name="Isosceles Triangle 15"/>
              <p:cNvSpPr/>
              <p:nvPr/>
            </p:nvSpPr>
            <p:spPr>
              <a:xfrm>
                <a:off x="1030892" y="1489874"/>
                <a:ext cx="3545470" cy="1703064"/>
              </a:xfrm>
              <a:prstGeom prst="triangle">
                <a:avLst/>
              </a:prstGeom>
              <a:solidFill>
                <a:srgbClr val="FF0000"/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7" name="Isosceles Triangle 16"/>
              <p:cNvSpPr/>
              <p:nvPr/>
            </p:nvSpPr>
            <p:spPr>
              <a:xfrm>
                <a:off x="4098821" y="1489874"/>
                <a:ext cx="4610937" cy="1185396"/>
              </a:xfrm>
              <a:prstGeom prst="triangle">
                <a:avLst>
                  <a:gd name="adj" fmla="val 50537"/>
                </a:avLst>
              </a:prstGeom>
              <a:solidFill>
                <a:srgbClr val="000090"/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" name="Rectangle 3"/>
              <p:cNvSpPr/>
              <p:nvPr/>
            </p:nvSpPr>
            <p:spPr>
              <a:xfrm>
                <a:off x="1319540" y="1690534"/>
                <a:ext cx="6515229" cy="4733494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6" name="Straight Connector 5"/>
              <p:cNvCxnSpPr/>
              <p:nvPr/>
            </p:nvCxnSpPr>
            <p:spPr>
              <a:xfrm flipV="1">
                <a:off x="0" y="4057281"/>
                <a:ext cx="9144000" cy="1589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" name="Straight Connector 6"/>
              <p:cNvCxnSpPr/>
              <p:nvPr/>
            </p:nvCxnSpPr>
            <p:spPr>
              <a:xfrm rot="16200000" flipH="1">
                <a:off x="1892695" y="4173540"/>
                <a:ext cx="5368126" cy="794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3" name="Isosceles Triangle 22"/>
              <p:cNvSpPr/>
              <p:nvPr/>
            </p:nvSpPr>
            <p:spPr>
              <a:xfrm>
                <a:off x="4585795" y="2665160"/>
                <a:ext cx="2004845" cy="527778"/>
              </a:xfrm>
              <a:prstGeom prst="triangle">
                <a:avLst>
                  <a:gd name="adj" fmla="val 50000"/>
                </a:avLst>
              </a:prstGeom>
              <a:solidFill>
                <a:srgbClr val="FF6600"/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24" name="Straight Connector 23"/>
              <p:cNvCxnSpPr/>
              <p:nvPr/>
            </p:nvCxnSpPr>
            <p:spPr>
              <a:xfrm flipV="1">
                <a:off x="-4297" y="6422439"/>
                <a:ext cx="9144000" cy="1589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" name="Straight Connector 24"/>
              <p:cNvCxnSpPr/>
              <p:nvPr/>
            </p:nvCxnSpPr>
            <p:spPr>
              <a:xfrm flipV="1">
                <a:off x="13795" y="1688945"/>
                <a:ext cx="9144000" cy="1589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" name="Straight Connector 25"/>
              <p:cNvCxnSpPr/>
              <p:nvPr/>
            </p:nvCxnSpPr>
            <p:spPr>
              <a:xfrm rot="16200000" flipH="1">
                <a:off x="5150308" y="4173540"/>
                <a:ext cx="5368126" cy="794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Straight Connector 26"/>
              <p:cNvCxnSpPr/>
              <p:nvPr/>
            </p:nvCxnSpPr>
            <p:spPr>
              <a:xfrm rot="16200000" flipH="1">
                <a:off x="-1364922" y="4173540"/>
                <a:ext cx="5368126" cy="794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1" name="Rectangle 20"/>
            <p:cNvSpPr/>
            <p:nvPr/>
          </p:nvSpPr>
          <p:spPr>
            <a:xfrm>
              <a:off x="7005977" y="1565641"/>
              <a:ext cx="1760071" cy="1371167"/>
            </a:xfrm>
            <a:prstGeom prst="rect">
              <a:avLst/>
            </a:prstGeom>
            <a:solidFill>
              <a:srgbClr val="FFB6D2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Rectangle 21"/>
            <p:cNvSpPr/>
            <p:nvPr/>
          </p:nvSpPr>
          <p:spPr>
            <a:xfrm>
              <a:off x="5245906" y="1567938"/>
              <a:ext cx="1760071" cy="1371167"/>
            </a:xfrm>
            <a:prstGeom prst="rect">
              <a:avLst/>
            </a:prstGeom>
            <a:solidFill>
              <a:srgbClr val="FF000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Rectangle 27"/>
            <p:cNvSpPr/>
            <p:nvPr/>
          </p:nvSpPr>
          <p:spPr>
            <a:xfrm>
              <a:off x="7005977" y="2971785"/>
              <a:ext cx="1760071" cy="1371167"/>
            </a:xfrm>
            <a:prstGeom prst="rect">
              <a:avLst/>
            </a:prstGeom>
            <a:solidFill>
              <a:srgbClr val="00800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Rectangle 28"/>
            <p:cNvSpPr/>
            <p:nvPr/>
          </p:nvSpPr>
          <p:spPr>
            <a:xfrm>
              <a:off x="5245906" y="2974082"/>
              <a:ext cx="1760071" cy="1371167"/>
            </a:xfrm>
            <a:prstGeom prst="rect">
              <a:avLst/>
            </a:prstGeom>
            <a:solidFill>
              <a:srgbClr val="FFFF0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1" name="Straight Connector 30"/>
            <p:cNvCxnSpPr/>
            <p:nvPr/>
          </p:nvCxnSpPr>
          <p:spPr>
            <a:xfrm rot="5400000">
              <a:off x="200516" y="2955904"/>
              <a:ext cx="2778689" cy="1588"/>
            </a:xfrm>
            <a:prstGeom prst="line">
              <a:avLst/>
            </a:prstGeom>
            <a:ln w="50800">
              <a:solidFill>
                <a:schemeClr val="tx1"/>
              </a:solidFill>
              <a:prstDash val="dash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/>
            <p:cNvCxnSpPr/>
            <p:nvPr/>
          </p:nvCxnSpPr>
          <p:spPr>
            <a:xfrm rot="5400000">
              <a:off x="2000818" y="2970991"/>
              <a:ext cx="2778689" cy="1588"/>
            </a:xfrm>
            <a:prstGeom prst="line">
              <a:avLst/>
            </a:prstGeom>
            <a:ln w="50800">
              <a:solidFill>
                <a:schemeClr val="tx1"/>
              </a:solidFill>
              <a:prstDash val="dash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/>
            <p:cNvCxnSpPr/>
            <p:nvPr/>
          </p:nvCxnSpPr>
          <p:spPr>
            <a:xfrm>
              <a:off x="681294" y="2243050"/>
              <a:ext cx="3520571" cy="1588"/>
            </a:xfrm>
            <a:prstGeom prst="line">
              <a:avLst/>
            </a:prstGeom>
            <a:ln w="50800">
              <a:solidFill>
                <a:schemeClr val="tx1"/>
              </a:solidFill>
              <a:prstDash val="dash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/>
            <p:cNvCxnSpPr/>
            <p:nvPr/>
          </p:nvCxnSpPr>
          <p:spPr>
            <a:xfrm>
              <a:off x="833694" y="3702681"/>
              <a:ext cx="3520571" cy="1588"/>
            </a:xfrm>
            <a:prstGeom prst="line">
              <a:avLst/>
            </a:prstGeom>
            <a:ln w="50800">
              <a:solidFill>
                <a:schemeClr val="tx1"/>
              </a:solidFill>
              <a:prstDash val="dash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7" name="TextBox 36"/>
            <p:cNvSpPr txBox="1"/>
            <p:nvPr/>
          </p:nvSpPr>
          <p:spPr>
            <a:xfrm>
              <a:off x="6310639" y="2789416"/>
              <a:ext cx="1390675" cy="88711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Pixel center</a:t>
              </a:r>
            </a:p>
          </p:txBody>
        </p:sp>
      </p:grpSp>
      <p:grpSp>
        <p:nvGrpSpPr>
          <p:cNvPr id="94" name="Group 93"/>
          <p:cNvGrpSpPr/>
          <p:nvPr/>
        </p:nvGrpSpPr>
        <p:grpSpPr>
          <a:xfrm>
            <a:off x="612648" y="4271228"/>
            <a:ext cx="8265137" cy="2399807"/>
            <a:chOff x="6297" y="2671868"/>
            <a:chExt cx="8799585" cy="3105838"/>
          </a:xfrm>
        </p:grpSpPr>
        <p:grpSp>
          <p:nvGrpSpPr>
            <p:cNvPr id="67" name="Group 19"/>
            <p:cNvGrpSpPr/>
            <p:nvPr/>
          </p:nvGrpSpPr>
          <p:grpSpPr>
            <a:xfrm>
              <a:off x="6297" y="2671868"/>
              <a:ext cx="4950225" cy="3105838"/>
              <a:chOff x="-4297" y="1489874"/>
              <a:chExt cx="9162092" cy="5368126"/>
            </a:xfrm>
          </p:grpSpPr>
          <p:sp>
            <p:nvSpPr>
              <p:cNvPr id="68" name="Rectangle 67"/>
              <p:cNvSpPr/>
              <p:nvPr/>
            </p:nvSpPr>
            <p:spPr>
              <a:xfrm>
                <a:off x="1319538" y="1691327"/>
                <a:ext cx="6515230" cy="4796330"/>
              </a:xfrm>
              <a:prstGeom prst="rect">
                <a:avLst/>
              </a:prstGeom>
              <a:solidFill>
                <a:srgbClr val="FFB6D2"/>
              </a:solidFill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9" name="Isosceles Triangle 68"/>
              <p:cNvSpPr/>
              <p:nvPr/>
            </p:nvSpPr>
            <p:spPr>
              <a:xfrm>
                <a:off x="1030891" y="3192938"/>
                <a:ext cx="2531867" cy="1311194"/>
              </a:xfrm>
              <a:prstGeom prst="triangle">
                <a:avLst/>
              </a:prstGeom>
              <a:solidFill>
                <a:schemeClr val="bg2">
                  <a:lumMod val="50000"/>
                </a:schemeClr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0" name="Isosceles Triangle 69"/>
              <p:cNvSpPr/>
              <p:nvPr/>
            </p:nvSpPr>
            <p:spPr>
              <a:xfrm>
                <a:off x="2878245" y="3192938"/>
                <a:ext cx="3315345" cy="2292608"/>
              </a:xfrm>
              <a:prstGeom prst="triangle">
                <a:avLst>
                  <a:gd name="adj" fmla="val 50995"/>
                </a:avLst>
              </a:prstGeom>
              <a:solidFill>
                <a:srgbClr val="FFFF00"/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1" name="Isosceles Triangle 70"/>
              <p:cNvSpPr/>
              <p:nvPr/>
            </p:nvSpPr>
            <p:spPr>
              <a:xfrm>
                <a:off x="5588218" y="2675270"/>
                <a:ext cx="2617669" cy="1962828"/>
              </a:xfrm>
              <a:prstGeom prst="triangle">
                <a:avLst/>
              </a:prstGeom>
              <a:solidFill>
                <a:schemeClr val="accent3">
                  <a:lumMod val="75000"/>
                </a:schemeClr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2" name="Isosceles Triangle 71"/>
              <p:cNvSpPr/>
              <p:nvPr/>
            </p:nvSpPr>
            <p:spPr>
              <a:xfrm>
                <a:off x="721623" y="4504132"/>
                <a:ext cx="2841135" cy="1983525"/>
              </a:xfrm>
              <a:prstGeom prst="triangle">
                <a:avLst/>
              </a:prstGeom>
              <a:solidFill>
                <a:schemeClr val="accent1">
                  <a:lumMod val="75000"/>
                </a:schemeClr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3" name="Isosceles Triangle 72"/>
              <p:cNvSpPr/>
              <p:nvPr/>
            </p:nvSpPr>
            <p:spPr>
              <a:xfrm>
                <a:off x="3439051" y="5485546"/>
                <a:ext cx="2058451" cy="1115380"/>
              </a:xfrm>
              <a:prstGeom prst="triangle">
                <a:avLst>
                  <a:gd name="adj" fmla="val 46410"/>
                </a:avLst>
              </a:prstGeom>
              <a:solidFill>
                <a:srgbClr val="660066"/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4" name="Isosceles Triangle 73"/>
              <p:cNvSpPr/>
              <p:nvPr/>
            </p:nvSpPr>
            <p:spPr>
              <a:xfrm>
                <a:off x="5497502" y="4638098"/>
                <a:ext cx="2427984" cy="1962828"/>
              </a:xfrm>
              <a:prstGeom prst="triangle">
                <a:avLst/>
              </a:prstGeom>
              <a:solidFill>
                <a:srgbClr val="008000"/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5" name="Isosceles Triangle 74"/>
              <p:cNvSpPr/>
              <p:nvPr/>
            </p:nvSpPr>
            <p:spPr>
              <a:xfrm>
                <a:off x="1030892" y="1489874"/>
                <a:ext cx="3545470" cy="1703064"/>
              </a:xfrm>
              <a:prstGeom prst="triangle">
                <a:avLst/>
              </a:prstGeom>
              <a:solidFill>
                <a:srgbClr val="FF0000"/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6" name="Isosceles Triangle 75"/>
              <p:cNvSpPr/>
              <p:nvPr/>
            </p:nvSpPr>
            <p:spPr>
              <a:xfrm>
                <a:off x="4098821" y="1489874"/>
                <a:ext cx="4610937" cy="1185396"/>
              </a:xfrm>
              <a:prstGeom prst="triangle">
                <a:avLst>
                  <a:gd name="adj" fmla="val 50537"/>
                </a:avLst>
              </a:prstGeom>
              <a:solidFill>
                <a:srgbClr val="000090"/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7" name="Rectangle 76"/>
              <p:cNvSpPr/>
              <p:nvPr/>
            </p:nvSpPr>
            <p:spPr>
              <a:xfrm>
                <a:off x="1319540" y="1690534"/>
                <a:ext cx="6515229" cy="4733494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78" name="Straight Connector 77"/>
              <p:cNvCxnSpPr/>
              <p:nvPr/>
            </p:nvCxnSpPr>
            <p:spPr>
              <a:xfrm flipV="1">
                <a:off x="0" y="4057281"/>
                <a:ext cx="9144000" cy="1589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9" name="Straight Connector 78"/>
              <p:cNvCxnSpPr/>
              <p:nvPr/>
            </p:nvCxnSpPr>
            <p:spPr>
              <a:xfrm rot="16200000" flipH="1">
                <a:off x="1892695" y="4173540"/>
                <a:ext cx="5368126" cy="794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80" name="Isosceles Triangle 79"/>
              <p:cNvSpPr/>
              <p:nvPr/>
            </p:nvSpPr>
            <p:spPr>
              <a:xfrm>
                <a:off x="4585795" y="2665160"/>
                <a:ext cx="2004845" cy="527778"/>
              </a:xfrm>
              <a:prstGeom prst="triangle">
                <a:avLst>
                  <a:gd name="adj" fmla="val 50000"/>
                </a:avLst>
              </a:prstGeom>
              <a:solidFill>
                <a:srgbClr val="FF6600"/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81" name="Straight Connector 80"/>
              <p:cNvCxnSpPr/>
              <p:nvPr/>
            </p:nvCxnSpPr>
            <p:spPr>
              <a:xfrm flipV="1">
                <a:off x="-4297" y="6422439"/>
                <a:ext cx="9144000" cy="1589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2" name="Straight Connector 81"/>
              <p:cNvCxnSpPr/>
              <p:nvPr/>
            </p:nvCxnSpPr>
            <p:spPr>
              <a:xfrm flipV="1">
                <a:off x="13795" y="1688945"/>
                <a:ext cx="9144000" cy="1589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3" name="Straight Connector 82"/>
              <p:cNvCxnSpPr/>
              <p:nvPr/>
            </p:nvCxnSpPr>
            <p:spPr>
              <a:xfrm rot="16200000" flipH="1">
                <a:off x="5150308" y="4173540"/>
                <a:ext cx="5368126" cy="794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4" name="Straight Connector 83"/>
              <p:cNvCxnSpPr/>
              <p:nvPr/>
            </p:nvCxnSpPr>
            <p:spPr>
              <a:xfrm rot="16200000" flipH="1">
                <a:off x="-1364922" y="4173540"/>
                <a:ext cx="5368126" cy="794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85" name="Rectangle 84"/>
            <p:cNvSpPr/>
            <p:nvPr/>
          </p:nvSpPr>
          <p:spPr>
            <a:xfrm>
              <a:off x="7045811" y="2786126"/>
              <a:ext cx="1760071" cy="1371167"/>
            </a:xfrm>
            <a:prstGeom prst="rect">
              <a:avLst/>
            </a:prstGeom>
            <a:solidFill>
              <a:srgbClr val="FFFF0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6" name="Rectangle 85"/>
            <p:cNvSpPr/>
            <p:nvPr/>
          </p:nvSpPr>
          <p:spPr>
            <a:xfrm>
              <a:off x="5285740" y="2788423"/>
              <a:ext cx="1760071" cy="1371167"/>
            </a:xfrm>
            <a:prstGeom prst="rect">
              <a:avLst/>
            </a:prstGeom>
            <a:solidFill>
              <a:srgbClr val="FFB6D2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7" name="Rectangle 86"/>
            <p:cNvSpPr/>
            <p:nvPr/>
          </p:nvSpPr>
          <p:spPr>
            <a:xfrm>
              <a:off x="7045811" y="4192270"/>
              <a:ext cx="1760071" cy="1371167"/>
            </a:xfrm>
            <a:prstGeom prst="rect">
              <a:avLst/>
            </a:prstGeom>
            <a:solidFill>
              <a:srgbClr val="660066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8" name="Rectangle 87"/>
            <p:cNvSpPr/>
            <p:nvPr/>
          </p:nvSpPr>
          <p:spPr>
            <a:xfrm>
              <a:off x="5285740" y="4194567"/>
              <a:ext cx="1760071" cy="1371167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89" name="Straight Connector 88"/>
            <p:cNvCxnSpPr/>
            <p:nvPr/>
          </p:nvCxnSpPr>
          <p:spPr>
            <a:xfrm rot="5400000">
              <a:off x="-669011" y="4238833"/>
              <a:ext cx="2778689" cy="1588"/>
            </a:xfrm>
            <a:prstGeom prst="line">
              <a:avLst/>
            </a:prstGeom>
            <a:ln w="50800">
              <a:solidFill>
                <a:schemeClr val="tx1"/>
              </a:solidFill>
              <a:prstDash val="dash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Straight Connector 89"/>
            <p:cNvCxnSpPr/>
            <p:nvPr/>
          </p:nvCxnSpPr>
          <p:spPr>
            <a:xfrm rot="5400000">
              <a:off x="1091060" y="4238834"/>
              <a:ext cx="2778689" cy="1588"/>
            </a:xfrm>
            <a:prstGeom prst="line">
              <a:avLst/>
            </a:prstGeom>
            <a:ln w="50800">
              <a:solidFill>
                <a:schemeClr val="tx1"/>
              </a:solidFill>
              <a:prstDash val="dash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Straight Connector 90"/>
            <p:cNvCxnSpPr/>
            <p:nvPr/>
          </p:nvCxnSpPr>
          <p:spPr>
            <a:xfrm>
              <a:off x="770142" y="4194567"/>
              <a:ext cx="3520571" cy="1588"/>
            </a:xfrm>
            <a:prstGeom prst="line">
              <a:avLst/>
            </a:prstGeom>
            <a:ln w="50800">
              <a:solidFill>
                <a:schemeClr val="tx1"/>
              </a:solidFill>
              <a:prstDash val="dash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Straight Connector 91"/>
            <p:cNvCxnSpPr/>
            <p:nvPr/>
          </p:nvCxnSpPr>
          <p:spPr>
            <a:xfrm>
              <a:off x="770142" y="5524115"/>
              <a:ext cx="3520571" cy="1588"/>
            </a:xfrm>
            <a:prstGeom prst="line">
              <a:avLst/>
            </a:prstGeom>
            <a:ln w="50800">
              <a:solidFill>
                <a:schemeClr val="tx1"/>
              </a:solidFill>
              <a:prstDash val="dash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93" name="TextBox 92"/>
            <p:cNvSpPr txBox="1"/>
            <p:nvPr/>
          </p:nvSpPr>
          <p:spPr>
            <a:xfrm>
              <a:off x="5845063" y="3945942"/>
              <a:ext cx="1980943" cy="8364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Lower left of pixel</a:t>
              </a:r>
            </a:p>
          </p:txBody>
        </p:sp>
      </p:grpSp>
      <p:sp>
        <p:nvSpPr>
          <p:cNvPr id="96" name="Rounded Rectangle 95"/>
          <p:cNvSpPr/>
          <p:nvPr/>
        </p:nvSpPr>
        <p:spPr>
          <a:xfrm>
            <a:off x="1632931" y="2334135"/>
            <a:ext cx="5591682" cy="3114873"/>
          </a:xfrm>
          <a:prstGeom prst="roundRect">
            <a:avLst/>
          </a:prstGeom>
          <a:ln w="76200" cmpd="tri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chemeClr val="tx1"/>
                </a:solidFill>
              </a:rPr>
              <a:t>We will use the lower-left convention for the projects.</a:t>
            </a:r>
          </a:p>
        </p:txBody>
      </p:sp>
    </p:spTree>
    <p:extLst>
      <p:ext uri="{BB962C8B-B14F-4D97-AF65-F5344CB8AC3E}">
        <p14:creationId xmlns:p14="http://schemas.microsoft.com/office/powerpoint/2010/main" val="20053555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6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Trying to Add the Class?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Let’s talk after class…</a:t>
            </a:r>
          </a:p>
        </p:txBody>
      </p:sp>
    </p:spTree>
    <p:extLst>
      <p:ext uri="{BB962C8B-B14F-4D97-AF65-F5344CB8AC3E}">
        <p14:creationId xmlns:p14="http://schemas.microsoft.com/office/powerpoint/2010/main" val="90433661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Where we are…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dirty="0"/>
              <a:t>We haven’t talked about how to get triangles in position.  </a:t>
            </a:r>
          </a:p>
          <a:p>
            <a:pPr lvl="1"/>
            <a:r>
              <a:rPr lang="en-US" dirty="0"/>
              <a:t>Arbitrary camera positions through linear algebra</a:t>
            </a:r>
          </a:p>
          <a:p>
            <a:r>
              <a:rPr lang="en-US" dirty="0"/>
              <a:t>We haven’t talked about shading</a:t>
            </a:r>
          </a:p>
          <a:p>
            <a:r>
              <a:rPr lang="en-US" dirty="0"/>
              <a:t>Today, we are tackling this problem:</a:t>
            </a:r>
          </a:p>
          <a:p>
            <a:pPr lvl="1">
              <a:buNone/>
            </a:pPr>
            <a:r>
              <a:rPr lang="en-US" dirty="0"/>
              <a:t>How to deposit triangle colors onto an image?</a:t>
            </a:r>
          </a:p>
        </p:txBody>
      </p:sp>
    </p:spTree>
    <p:extLst>
      <p:ext uri="{BB962C8B-B14F-4D97-AF65-F5344CB8AC3E}">
        <p14:creationId xmlns:p14="http://schemas.microsoft.com/office/powerpoint/2010/main" val="289852800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Problem: how to deposit triangle colors onto an image?</a:t>
            </a:r>
          </a:p>
        </p:txBody>
      </p:sp>
      <p:sp>
        <p:nvSpPr>
          <p:cNvPr id="4" name="Content Placeholder 2"/>
          <p:cNvSpPr>
            <a:spLocks noGrp="1"/>
          </p:cNvSpPr>
          <p:nvPr>
            <p:ph sz="quarter" idx="1"/>
          </p:nvPr>
        </p:nvSpPr>
        <p:spPr>
          <a:xfrm>
            <a:off x="612648" y="1600200"/>
            <a:ext cx="8153400" cy="4495800"/>
          </a:xfrm>
        </p:spPr>
        <p:txBody>
          <a:bodyPr/>
          <a:lstStyle/>
          <a:p>
            <a:r>
              <a:rPr lang="en-US" dirty="0"/>
              <a:t>Let’s take an example:</a:t>
            </a:r>
          </a:p>
          <a:p>
            <a:pPr lvl="1"/>
            <a:r>
              <a:rPr lang="en-US" dirty="0"/>
              <a:t>12x12 image</a:t>
            </a:r>
          </a:p>
          <a:p>
            <a:pPr lvl="1"/>
            <a:r>
              <a:rPr lang="en-US" dirty="0"/>
              <a:t>Red triangle</a:t>
            </a:r>
          </a:p>
          <a:p>
            <a:pPr lvl="2"/>
            <a:r>
              <a:rPr lang="en-US" dirty="0"/>
              <a:t>Vertex 1: (2.5, 1.5)</a:t>
            </a:r>
          </a:p>
          <a:p>
            <a:pPr lvl="2"/>
            <a:r>
              <a:rPr lang="en-US" dirty="0"/>
              <a:t>Vertex 2: (2.5, 10.5)</a:t>
            </a:r>
          </a:p>
          <a:p>
            <a:pPr lvl="2"/>
            <a:r>
              <a:rPr lang="en-US" dirty="0"/>
              <a:t>Vertex 3: (10.5, 1.5)</a:t>
            </a:r>
          </a:p>
          <a:p>
            <a:pPr lvl="2"/>
            <a:r>
              <a:rPr lang="en-US" dirty="0"/>
              <a:t>Vertex coordinates are with respect to pixel locations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481483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/>
        </p:nvGraphicFramePr>
        <p:xfrm>
          <a:off x="1357134" y="1807786"/>
          <a:ext cx="6096000" cy="4450080"/>
        </p:xfrm>
        <a:graphic>
          <a:graphicData uri="http://schemas.openxmlformats.org/drawingml/2006/table">
            <a:tbl>
              <a:tblPr firstRow="1" bandRow="1">
                <a:tableStyleId>{D7AC3CCA-C797-4891-BE02-D94E43425B78}</a:tableStyleId>
              </a:tblPr>
              <a:tblGrid>
                <a:gridCol w="508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08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08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080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5080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50800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50800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508000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508000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508000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  <a:gridCol w="508000">
                  <a:extLst>
                    <a:ext uri="{9D8B030D-6E8A-4147-A177-3AD203B41FA5}">
                      <a16:colId xmlns:a16="http://schemas.microsoft.com/office/drawing/2014/main" val="20010"/>
                    </a:ext>
                  </a:extLst>
                </a:gridCol>
                <a:gridCol w="508000">
                  <a:extLst>
                    <a:ext uri="{9D8B030D-6E8A-4147-A177-3AD203B41FA5}">
                      <a16:colId xmlns:a16="http://schemas.microsoft.com/office/drawing/2014/main" val="2001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</a:tbl>
          </a:graphicData>
        </a:graphic>
      </p:graphicFrame>
      <p:sp>
        <p:nvSpPr>
          <p:cNvPr id="6" name="Right Triangle 5"/>
          <p:cNvSpPr/>
          <p:nvPr/>
        </p:nvSpPr>
        <p:spPr>
          <a:xfrm>
            <a:off x="2577146" y="2354758"/>
            <a:ext cx="4292152" cy="3411617"/>
          </a:xfrm>
          <a:prstGeom prst="rtTriangle">
            <a:avLst/>
          </a:prstGeom>
          <a:solidFill>
            <a:srgbClr val="FF0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1027487" y="6257866"/>
            <a:ext cx="6592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(0,0)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7257540" y="6257866"/>
            <a:ext cx="7876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(12,0)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7453134" y="1623120"/>
            <a:ext cx="9160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(12,12)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524515" y="1623120"/>
            <a:ext cx="7876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(0,12)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2364111" y="2096678"/>
            <a:ext cx="11726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(2.5,10.5)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2317761" y="5775646"/>
            <a:ext cx="10443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(2.5,1.5)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6408820" y="5775646"/>
            <a:ext cx="11726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(10.8,1.5)</a:t>
            </a:r>
          </a:p>
        </p:txBody>
      </p:sp>
    </p:spTree>
    <p:extLst>
      <p:ext uri="{BB962C8B-B14F-4D97-AF65-F5344CB8AC3E}">
        <p14:creationId xmlns:p14="http://schemas.microsoft.com/office/powerpoint/2010/main" val="357326736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Our desired output</a:t>
            </a:r>
          </a:p>
        </p:txBody>
      </p:sp>
      <p:graphicFrame>
        <p:nvGraphicFramePr>
          <p:cNvPr id="4" name="Table 3"/>
          <p:cNvGraphicFramePr>
            <a:graphicFrameLocks noGrp="1"/>
          </p:cNvGraphicFramePr>
          <p:nvPr/>
        </p:nvGraphicFramePr>
        <p:xfrm>
          <a:off x="1357134" y="1807786"/>
          <a:ext cx="6096000" cy="4450080"/>
        </p:xfrm>
        <a:graphic>
          <a:graphicData uri="http://schemas.openxmlformats.org/drawingml/2006/table">
            <a:tbl>
              <a:tblPr firstRow="1" bandRow="1">
                <a:tableStyleId>{D7AC3CCA-C797-4891-BE02-D94E43425B78}</a:tableStyleId>
              </a:tblPr>
              <a:tblGrid>
                <a:gridCol w="508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08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08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080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5080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50800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50800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508000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508000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508000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  <a:gridCol w="508000">
                  <a:extLst>
                    <a:ext uri="{9D8B030D-6E8A-4147-A177-3AD203B41FA5}">
                      <a16:colId xmlns:a16="http://schemas.microsoft.com/office/drawing/2014/main" val="20010"/>
                    </a:ext>
                  </a:extLst>
                </a:gridCol>
                <a:gridCol w="508000">
                  <a:extLst>
                    <a:ext uri="{9D8B030D-6E8A-4147-A177-3AD203B41FA5}">
                      <a16:colId xmlns:a16="http://schemas.microsoft.com/office/drawing/2014/main" val="2001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>
                        <a:solidFill>
                          <a:srgbClr val="FF0000"/>
                        </a:solidFill>
                      </a:endParaRPr>
                    </a:p>
                  </a:txBody>
                  <a:tcP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>
                        <a:solidFill>
                          <a:srgbClr val="FF0000"/>
                        </a:solidFill>
                      </a:endParaRPr>
                    </a:p>
                  </a:txBody>
                  <a:tcP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>
                        <a:solidFill>
                          <a:srgbClr val="FF0000"/>
                        </a:solidFill>
                      </a:endParaRPr>
                    </a:p>
                  </a:txBody>
                  <a:tcP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>
                        <a:solidFill>
                          <a:srgbClr val="FF0000"/>
                        </a:solidFill>
                      </a:endParaRPr>
                    </a:p>
                  </a:txBody>
                  <a:tcP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>
                        <a:solidFill>
                          <a:srgbClr val="FF0000"/>
                        </a:solidFill>
                      </a:endParaRPr>
                    </a:p>
                  </a:txBody>
                  <a:tcP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>
                        <a:solidFill>
                          <a:srgbClr val="FF0000"/>
                        </a:solidFill>
                      </a:endParaRPr>
                    </a:p>
                  </a:txBody>
                  <a:tcP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</a:tbl>
          </a:graphicData>
        </a:graphic>
      </p:graphicFrame>
      <p:sp>
        <p:nvSpPr>
          <p:cNvPr id="6" name="Right Triangle 5"/>
          <p:cNvSpPr/>
          <p:nvPr/>
        </p:nvSpPr>
        <p:spPr>
          <a:xfrm>
            <a:off x="2577146" y="2354758"/>
            <a:ext cx="4292152" cy="3411617"/>
          </a:xfrm>
          <a:prstGeom prst="rtTriangle">
            <a:avLst/>
          </a:prstGeom>
          <a:noFill/>
          <a:ln w="50800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ounded Rectangle 4"/>
          <p:cNvSpPr/>
          <p:nvPr/>
        </p:nvSpPr>
        <p:spPr>
          <a:xfrm>
            <a:off x="608177" y="5406079"/>
            <a:ext cx="8157871" cy="973423"/>
          </a:xfrm>
          <a:prstGeom prst="roundRect">
            <a:avLst/>
          </a:prstGeom>
          <a:ln w="76200" cmpd="tri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chemeClr val="tx1"/>
                </a:solidFill>
              </a:rPr>
              <a:t>How do we make this output?  Efficiently?</a:t>
            </a:r>
          </a:p>
        </p:txBody>
      </p:sp>
    </p:spTree>
    <p:extLst>
      <p:ext uri="{BB962C8B-B14F-4D97-AF65-F5344CB8AC3E}">
        <p14:creationId xmlns:p14="http://schemas.microsoft.com/office/powerpoint/2010/main" val="21312622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/>
        </p:nvGraphicFramePr>
        <p:xfrm>
          <a:off x="1357134" y="1807786"/>
          <a:ext cx="6096000" cy="4450080"/>
        </p:xfrm>
        <a:graphic>
          <a:graphicData uri="http://schemas.openxmlformats.org/drawingml/2006/table">
            <a:tbl>
              <a:tblPr firstRow="1" bandRow="1">
                <a:tableStyleId>{D7AC3CCA-C797-4891-BE02-D94E43425B78}</a:tableStyleId>
              </a:tblPr>
              <a:tblGrid>
                <a:gridCol w="508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08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08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080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5080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50800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50800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508000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508000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508000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  <a:gridCol w="508000">
                  <a:extLst>
                    <a:ext uri="{9D8B030D-6E8A-4147-A177-3AD203B41FA5}">
                      <a16:colId xmlns:a16="http://schemas.microsoft.com/office/drawing/2014/main" val="20010"/>
                    </a:ext>
                  </a:extLst>
                </a:gridCol>
                <a:gridCol w="508000">
                  <a:extLst>
                    <a:ext uri="{9D8B030D-6E8A-4147-A177-3AD203B41FA5}">
                      <a16:colId xmlns:a16="http://schemas.microsoft.com/office/drawing/2014/main" val="2001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>
                        <a:solidFill>
                          <a:srgbClr val="FF0000"/>
                        </a:solidFill>
                      </a:endParaRPr>
                    </a:p>
                  </a:txBody>
                  <a:tcP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>
                        <a:solidFill>
                          <a:srgbClr val="FF0000"/>
                        </a:solidFill>
                      </a:endParaRPr>
                    </a:p>
                  </a:txBody>
                  <a:tcP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>
                        <a:solidFill>
                          <a:srgbClr val="FF0000"/>
                        </a:solidFill>
                      </a:endParaRPr>
                    </a:p>
                  </a:txBody>
                  <a:tcP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>
                        <a:solidFill>
                          <a:srgbClr val="FF0000"/>
                        </a:solidFill>
                      </a:endParaRPr>
                    </a:p>
                  </a:txBody>
                  <a:tcP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>
                        <a:solidFill>
                          <a:srgbClr val="FF0000"/>
                        </a:solidFill>
                      </a:endParaRPr>
                    </a:p>
                  </a:txBody>
                  <a:tcP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>
                        <a:solidFill>
                          <a:srgbClr val="FF0000"/>
                        </a:solidFill>
                      </a:endParaRPr>
                    </a:p>
                  </a:txBody>
                  <a:tcP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</a:tbl>
          </a:graphicData>
        </a:graphic>
      </p:graphicFrame>
      <p:sp>
        <p:nvSpPr>
          <p:cNvPr id="6" name="Right Triangle 5"/>
          <p:cNvSpPr/>
          <p:nvPr/>
        </p:nvSpPr>
        <p:spPr>
          <a:xfrm>
            <a:off x="2577146" y="2354758"/>
            <a:ext cx="4292152" cy="3411617"/>
          </a:xfrm>
          <a:prstGeom prst="rtTriangle">
            <a:avLst/>
          </a:prstGeom>
          <a:noFill/>
          <a:ln w="50800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" name="Straight Arrow Connector 6"/>
          <p:cNvCxnSpPr/>
          <p:nvPr/>
        </p:nvCxnSpPr>
        <p:spPr>
          <a:xfrm>
            <a:off x="500597" y="2356346"/>
            <a:ext cx="1937494" cy="1588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/>
          <p:cNvCxnSpPr/>
          <p:nvPr/>
        </p:nvCxnSpPr>
        <p:spPr>
          <a:xfrm>
            <a:off x="500597" y="5766375"/>
            <a:ext cx="1816980" cy="1588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 rot="16200000">
            <a:off x="-750762" y="3727553"/>
            <a:ext cx="293076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Don’t need to consider any </a:t>
            </a:r>
          </a:p>
          <a:p>
            <a:r>
              <a:rPr lang="en-US" dirty="0"/>
              <a:t>Pixels outside these lines</a:t>
            </a:r>
          </a:p>
        </p:txBody>
      </p:sp>
    </p:spTree>
    <p:extLst>
      <p:ext uri="{BB962C8B-B14F-4D97-AF65-F5344CB8AC3E}">
        <p14:creationId xmlns:p14="http://schemas.microsoft.com/office/powerpoint/2010/main" val="207256009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err="1"/>
              <a:t>Scanline</a:t>
            </a:r>
            <a:r>
              <a:rPr lang="en-US" dirty="0"/>
              <a:t> algorithm: consider all rows that can possibly overlap</a:t>
            </a:r>
          </a:p>
        </p:txBody>
      </p:sp>
      <p:graphicFrame>
        <p:nvGraphicFramePr>
          <p:cNvPr id="4" name="Table 3"/>
          <p:cNvGraphicFramePr>
            <a:graphicFrameLocks noGrp="1"/>
          </p:cNvGraphicFramePr>
          <p:nvPr/>
        </p:nvGraphicFramePr>
        <p:xfrm>
          <a:off x="1357134" y="1807786"/>
          <a:ext cx="6096000" cy="4450080"/>
        </p:xfrm>
        <a:graphic>
          <a:graphicData uri="http://schemas.openxmlformats.org/drawingml/2006/table">
            <a:tbl>
              <a:tblPr firstRow="1" bandRow="1">
                <a:tableStyleId>{D7AC3CCA-C797-4891-BE02-D94E43425B78}</a:tableStyleId>
              </a:tblPr>
              <a:tblGrid>
                <a:gridCol w="508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08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08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080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5080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50800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50800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508000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508000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508000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  <a:gridCol w="508000">
                  <a:extLst>
                    <a:ext uri="{9D8B030D-6E8A-4147-A177-3AD203B41FA5}">
                      <a16:colId xmlns:a16="http://schemas.microsoft.com/office/drawing/2014/main" val="20010"/>
                    </a:ext>
                  </a:extLst>
                </a:gridCol>
                <a:gridCol w="508000">
                  <a:extLst>
                    <a:ext uri="{9D8B030D-6E8A-4147-A177-3AD203B41FA5}">
                      <a16:colId xmlns:a16="http://schemas.microsoft.com/office/drawing/2014/main" val="2001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>
                        <a:solidFill>
                          <a:srgbClr val="FF0000"/>
                        </a:solidFill>
                      </a:endParaRPr>
                    </a:p>
                  </a:txBody>
                  <a:tcP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>
                        <a:solidFill>
                          <a:srgbClr val="FF0000"/>
                        </a:solidFill>
                      </a:endParaRPr>
                    </a:p>
                  </a:txBody>
                  <a:tcP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>
                        <a:solidFill>
                          <a:srgbClr val="FF0000"/>
                        </a:solidFill>
                      </a:endParaRPr>
                    </a:p>
                  </a:txBody>
                  <a:tcP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>
                        <a:solidFill>
                          <a:srgbClr val="FF0000"/>
                        </a:solidFill>
                      </a:endParaRPr>
                    </a:p>
                  </a:txBody>
                  <a:tcP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>
                        <a:solidFill>
                          <a:srgbClr val="FF0000"/>
                        </a:solidFill>
                      </a:endParaRPr>
                    </a:p>
                  </a:txBody>
                  <a:tcP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>
                        <a:solidFill>
                          <a:srgbClr val="FF0000"/>
                        </a:solidFill>
                      </a:endParaRPr>
                    </a:p>
                  </a:txBody>
                  <a:tcP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</a:tbl>
          </a:graphicData>
        </a:graphic>
      </p:graphicFrame>
      <p:sp>
        <p:nvSpPr>
          <p:cNvPr id="6" name="Right Triangle 5"/>
          <p:cNvSpPr/>
          <p:nvPr/>
        </p:nvSpPr>
        <p:spPr>
          <a:xfrm>
            <a:off x="2577146" y="2354758"/>
            <a:ext cx="4292152" cy="3411617"/>
          </a:xfrm>
          <a:prstGeom prst="rtTriangle">
            <a:avLst/>
          </a:prstGeom>
          <a:noFill/>
          <a:ln w="50800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" name="Straight Arrow Connector 6"/>
          <p:cNvCxnSpPr/>
          <p:nvPr/>
        </p:nvCxnSpPr>
        <p:spPr>
          <a:xfrm>
            <a:off x="500597" y="2356346"/>
            <a:ext cx="1937494" cy="1588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/>
          <p:cNvCxnSpPr/>
          <p:nvPr/>
        </p:nvCxnSpPr>
        <p:spPr>
          <a:xfrm>
            <a:off x="500597" y="5766375"/>
            <a:ext cx="1816980" cy="1588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 rot="16200000">
            <a:off x="-750762" y="3727553"/>
            <a:ext cx="293076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Don’t need to consider any </a:t>
            </a:r>
          </a:p>
          <a:p>
            <a:r>
              <a:rPr lang="en-US" dirty="0"/>
              <a:t>Pixels outside these lines</a:t>
            </a:r>
          </a:p>
        </p:txBody>
      </p:sp>
      <p:grpSp>
        <p:nvGrpSpPr>
          <p:cNvPr id="21" name="Group 20"/>
          <p:cNvGrpSpPr/>
          <p:nvPr/>
        </p:nvGrpSpPr>
        <p:grpSpPr>
          <a:xfrm>
            <a:off x="7480160" y="2543905"/>
            <a:ext cx="574761" cy="3012977"/>
            <a:chOff x="7624272" y="2354758"/>
            <a:chExt cx="574761" cy="3012977"/>
          </a:xfrm>
        </p:grpSpPr>
        <p:cxnSp>
          <p:nvCxnSpPr>
            <p:cNvPr id="10" name="Straight Arrow Connector 9"/>
            <p:cNvCxnSpPr/>
            <p:nvPr/>
          </p:nvCxnSpPr>
          <p:spPr>
            <a:xfrm rot="10800000">
              <a:off x="7624273" y="2354758"/>
              <a:ext cx="574760" cy="1588"/>
            </a:xfrm>
            <a:prstGeom prst="straightConnector1">
              <a:avLst/>
            </a:prstGeom>
            <a:ln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Arrow Connector 11"/>
            <p:cNvCxnSpPr/>
            <p:nvPr/>
          </p:nvCxnSpPr>
          <p:spPr>
            <a:xfrm rot="10800000">
              <a:off x="7624273" y="2748204"/>
              <a:ext cx="574760" cy="1588"/>
            </a:xfrm>
            <a:prstGeom prst="straightConnector1">
              <a:avLst/>
            </a:prstGeom>
            <a:ln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Arrow Connector 12"/>
            <p:cNvCxnSpPr/>
            <p:nvPr/>
          </p:nvCxnSpPr>
          <p:spPr>
            <a:xfrm rot="10800000">
              <a:off x="7624273" y="3114955"/>
              <a:ext cx="574760" cy="1588"/>
            </a:xfrm>
            <a:prstGeom prst="straightConnector1">
              <a:avLst/>
            </a:prstGeom>
            <a:ln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Arrow Connector 13"/>
            <p:cNvCxnSpPr/>
            <p:nvPr/>
          </p:nvCxnSpPr>
          <p:spPr>
            <a:xfrm rot="10800000">
              <a:off x="7624273" y="3504324"/>
              <a:ext cx="574760" cy="1588"/>
            </a:xfrm>
            <a:prstGeom prst="straightConnector1">
              <a:avLst/>
            </a:prstGeom>
            <a:ln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Arrow Connector 14"/>
            <p:cNvCxnSpPr/>
            <p:nvPr/>
          </p:nvCxnSpPr>
          <p:spPr>
            <a:xfrm rot="10800000">
              <a:off x="7624273" y="3897770"/>
              <a:ext cx="574760" cy="1588"/>
            </a:xfrm>
            <a:prstGeom prst="straightConnector1">
              <a:avLst/>
            </a:prstGeom>
            <a:ln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Arrow Connector 15"/>
            <p:cNvCxnSpPr/>
            <p:nvPr/>
          </p:nvCxnSpPr>
          <p:spPr>
            <a:xfrm rot="10800000">
              <a:off x="7624273" y="4264521"/>
              <a:ext cx="574760" cy="1588"/>
            </a:xfrm>
            <a:prstGeom prst="straightConnector1">
              <a:avLst/>
            </a:prstGeom>
            <a:ln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Arrow Connector 16"/>
            <p:cNvCxnSpPr/>
            <p:nvPr/>
          </p:nvCxnSpPr>
          <p:spPr>
            <a:xfrm rot="10800000">
              <a:off x="7624272" y="4605950"/>
              <a:ext cx="574760" cy="1588"/>
            </a:xfrm>
            <a:prstGeom prst="straightConnector1">
              <a:avLst/>
            </a:prstGeom>
            <a:ln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Arrow Connector 17"/>
            <p:cNvCxnSpPr/>
            <p:nvPr/>
          </p:nvCxnSpPr>
          <p:spPr>
            <a:xfrm rot="10800000">
              <a:off x="7624272" y="4999396"/>
              <a:ext cx="574760" cy="1588"/>
            </a:xfrm>
            <a:prstGeom prst="straightConnector1">
              <a:avLst/>
            </a:prstGeom>
            <a:ln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Arrow Connector 18"/>
            <p:cNvCxnSpPr/>
            <p:nvPr/>
          </p:nvCxnSpPr>
          <p:spPr>
            <a:xfrm rot="10800000">
              <a:off x="7624272" y="5366147"/>
              <a:ext cx="574760" cy="1588"/>
            </a:xfrm>
            <a:prstGeom prst="straightConnector1">
              <a:avLst/>
            </a:prstGeom>
            <a:ln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1320176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err="1"/>
              <a:t>Scanline</a:t>
            </a:r>
            <a:r>
              <a:rPr lang="en-US" dirty="0"/>
              <a:t> algorithm: consider all rows that can possibly overlap</a:t>
            </a:r>
          </a:p>
        </p:txBody>
      </p:sp>
      <p:graphicFrame>
        <p:nvGraphicFramePr>
          <p:cNvPr id="4" name="Table 3"/>
          <p:cNvGraphicFramePr>
            <a:graphicFrameLocks noGrp="1"/>
          </p:cNvGraphicFramePr>
          <p:nvPr/>
        </p:nvGraphicFramePr>
        <p:xfrm>
          <a:off x="1357134" y="1807786"/>
          <a:ext cx="6096000" cy="4450080"/>
        </p:xfrm>
        <a:graphic>
          <a:graphicData uri="http://schemas.openxmlformats.org/drawingml/2006/table">
            <a:tbl>
              <a:tblPr firstRow="1" bandRow="1">
                <a:tableStyleId>{D7AC3CCA-C797-4891-BE02-D94E43425B78}</a:tableStyleId>
              </a:tblPr>
              <a:tblGrid>
                <a:gridCol w="508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08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08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080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5080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50800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50800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508000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508000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508000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  <a:gridCol w="508000">
                  <a:extLst>
                    <a:ext uri="{9D8B030D-6E8A-4147-A177-3AD203B41FA5}">
                      <a16:colId xmlns:a16="http://schemas.microsoft.com/office/drawing/2014/main" val="20010"/>
                    </a:ext>
                  </a:extLst>
                </a:gridCol>
                <a:gridCol w="508000">
                  <a:extLst>
                    <a:ext uri="{9D8B030D-6E8A-4147-A177-3AD203B41FA5}">
                      <a16:colId xmlns:a16="http://schemas.microsoft.com/office/drawing/2014/main" val="2001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>
                        <a:solidFill>
                          <a:srgbClr val="FF0000"/>
                        </a:solidFill>
                      </a:endParaRPr>
                    </a:p>
                  </a:txBody>
                  <a:tcP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>
                        <a:solidFill>
                          <a:srgbClr val="FF0000"/>
                        </a:solidFill>
                      </a:endParaRPr>
                    </a:p>
                  </a:txBody>
                  <a:tcP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>
                        <a:solidFill>
                          <a:srgbClr val="FF0000"/>
                        </a:solidFill>
                      </a:endParaRPr>
                    </a:p>
                  </a:txBody>
                  <a:tcP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>
                        <a:solidFill>
                          <a:srgbClr val="FF0000"/>
                        </a:solidFill>
                      </a:endParaRPr>
                    </a:p>
                  </a:txBody>
                  <a:tcP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>
                        <a:solidFill>
                          <a:srgbClr val="FF0000"/>
                        </a:solidFill>
                      </a:endParaRPr>
                    </a:p>
                  </a:txBody>
                  <a:tcP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>
                        <a:solidFill>
                          <a:srgbClr val="FF0000"/>
                        </a:solidFill>
                      </a:endParaRPr>
                    </a:p>
                  </a:txBody>
                  <a:tcP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</a:tbl>
          </a:graphicData>
        </a:graphic>
      </p:graphicFrame>
      <p:sp>
        <p:nvSpPr>
          <p:cNvPr id="6" name="Right Triangle 5"/>
          <p:cNvSpPr/>
          <p:nvPr/>
        </p:nvSpPr>
        <p:spPr>
          <a:xfrm>
            <a:off x="2577146" y="2354758"/>
            <a:ext cx="4292152" cy="3411617"/>
          </a:xfrm>
          <a:prstGeom prst="rtTriangle">
            <a:avLst/>
          </a:prstGeom>
          <a:noFill/>
          <a:ln w="50800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" name="Straight Arrow Connector 6"/>
          <p:cNvCxnSpPr/>
          <p:nvPr/>
        </p:nvCxnSpPr>
        <p:spPr>
          <a:xfrm>
            <a:off x="500597" y="2356346"/>
            <a:ext cx="1937494" cy="1588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/>
          <p:cNvCxnSpPr/>
          <p:nvPr/>
        </p:nvCxnSpPr>
        <p:spPr>
          <a:xfrm>
            <a:off x="500597" y="5766375"/>
            <a:ext cx="1816980" cy="1588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 rot="16200000">
            <a:off x="-750762" y="3727553"/>
            <a:ext cx="293076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Don’t need to consider any </a:t>
            </a:r>
          </a:p>
          <a:p>
            <a:r>
              <a:rPr lang="en-US" dirty="0"/>
              <a:t>Pixels outside these lines</a:t>
            </a:r>
          </a:p>
        </p:txBody>
      </p:sp>
      <p:grpSp>
        <p:nvGrpSpPr>
          <p:cNvPr id="21" name="Group 20"/>
          <p:cNvGrpSpPr/>
          <p:nvPr/>
        </p:nvGrpSpPr>
        <p:grpSpPr>
          <a:xfrm>
            <a:off x="7480160" y="2543905"/>
            <a:ext cx="574761" cy="3012977"/>
            <a:chOff x="7624272" y="2354758"/>
            <a:chExt cx="574761" cy="3012977"/>
          </a:xfrm>
        </p:grpSpPr>
        <p:cxnSp>
          <p:nvCxnSpPr>
            <p:cNvPr id="10" name="Straight Arrow Connector 9"/>
            <p:cNvCxnSpPr/>
            <p:nvPr/>
          </p:nvCxnSpPr>
          <p:spPr>
            <a:xfrm rot="10800000">
              <a:off x="7624273" y="2354758"/>
              <a:ext cx="574760" cy="1588"/>
            </a:xfrm>
            <a:prstGeom prst="straightConnector1">
              <a:avLst/>
            </a:prstGeom>
            <a:ln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Arrow Connector 11"/>
            <p:cNvCxnSpPr/>
            <p:nvPr/>
          </p:nvCxnSpPr>
          <p:spPr>
            <a:xfrm rot="10800000">
              <a:off x="7624273" y="2748204"/>
              <a:ext cx="574760" cy="1588"/>
            </a:xfrm>
            <a:prstGeom prst="straightConnector1">
              <a:avLst/>
            </a:prstGeom>
            <a:ln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Arrow Connector 12"/>
            <p:cNvCxnSpPr/>
            <p:nvPr/>
          </p:nvCxnSpPr>
          <p:spPr>
            <a:xfrm rot="10800000">
              <a:off x="7624273" y="3114955"/>
              <a:ext cx="574760" cy="1588"/>
            </a:xfrm>
            <a:prstGeom prst="straightConnector1">
              <a:avLst/>
            </a:prstGeom>
            <a:ln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Arrow Connector 13"/>
            <p:cNvCxnSpPr/>
            <p:nvPr/>
          </p:nvCxnSpPr>
          <p:spPr>
            <a:xfrm rot="10800000">
              <a:off x="7624273" y="3504324"/>
              <a:ext cx="574760" cy="1588"/>
            </a:xfrm>
            <a:prstGeom prst="straightConnector1">
              <a:avLst/>
            </a:prstGeom>
            <a:ln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Arrow Connector 14"/>
            <p:cNvCxnSpPr/>
            <p:nvPr/>
          </p:nvCxnSpPr>
          <p:spPr>
            <a:xfrm rot="10800000">
              <a:off x="7624273" y="3897770"/>
              <a:ext cx="574760" cy="1588"/>
            </a:xfrm>
            <a:prstGeom prst="straightConnector1">
              <a:avLst/>
            </a:prstGeom>
            <a:ln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Arrow Connector 15"/>
            <p:cNvCxnSpPr/>
            <p:nvPr/>
          </p:nvCxnSpPr>
          <p:spPr>
            <a:xfrm rot="10800000">
              <a:off x="7624273" y="4264521"/>
              <a:ext cx="574760" cy="1588"/>
            </a:xfrm>
            <a:prstGeom prst="straightConnector1">
              <a:avLst/>
            </a:prstGeom>
            <a:ln>
              <a:solidFill>
                <a:srgbClr val="FF0000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Arrow Connector 16"/>
            <p:cNvCxnSpPr/>
            <p:nvPr/>
          </p:nvCxnSpPr>
          <p:spPr>
            <a:xfrm rot="10800000">
              <a:off x="7624272" y="4605950"/>
              <a:ext cx="574760" cy="1588"/>
            </a:xfrm>
            <a:prstGeom prst="straightConnector1">
              <a:avLst/>
            </a:prstGeom>
            <a:ln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Arrow Connector 17"/>
            <p:cNvCxnSpPr/>
            <p:nvPr/>
          </p:nvCxnSpPr>
          <p:spPr>
            <a:xfrm rot="10800000">
              <a:off x="7624272" y="4999396"/>
              <a:ext cx="574760" cy="1588"/>
            </a:xfrm>
            <a:prstGeom prst="straightConnector1">
              <a:avLst/>
            </a:prstGeom>
            <a:ln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Arrow Connector 18"/>
            <p:cNvCxnSpPr/>
            <p:nvPr/>
          </p:nvCxnSpPr>
          <p:spPr>
            <a:xfrm rot="10800000">
              <a:off x="7624272" y="5366147"/>
              <a:ext cx="574760" cy="1588"/>
            </a:xfrm>
            <a:prstGeom prst="straightConnector1">
              <a:avLst/>
            </a:prstGeom>
            <a:ln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0" name="Rounded Rectangle 19"/>
          <p:cNvSpPr/>
          <p:nvPr/>
        </p:nvSpPr>
        <p:spPr>
          <a:xfrm>
            <a:off x="251652" y="388709"/>
            <a:ext cx="8157871" cy="1127846"/>
          </a:xfrm>
          <a:prstGeom prst="roundRect">
            <a:avLst/>
          </a:prstGeom>
          <a:ln w="76200" cmpd="tri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chemeClr val="tx1"/>
                </a:solidFill>
              </a:rPr>
              <a:t>We will extract a “</a:t>
            </a:r>
            <a:r>
              <a:rPr lang="en-US" sz="3200" dirty="0" err="1">
                <a:solidFill>
                  <a:schemeClr val="tx1"/>
                </a:solidFill>
              </a:rPr>
              <a:t>scanline</a:t>
            </a:r>
            <a:r>
              <a:rPr lang="en-US" sz="3200" dirty="0">
                <a:solidFill>
                  <a:schemeClr val="tx1"/>
                </a:solidFill>
              </a:rPr>
              <a:t>”, i.e. calculate the intersections for one row of pixels</a:t>
            </a:r>
          </a:p>
        </p:txBody>
      </p:sp>
      <p:cxnSp>
        <p:nvCxnSpPr>
          <p:cNvPr id="5" name="Straight Connector 4"/>
          <p:cNvCxnSpPr/>
          <p:nvPr/>
        </p:nvCxnSpPr>
        <p:spPr>
          <a:xfrm>
            <a:off x="1393162" y="4399626"/>
            <a:ext cx="5956265" cy="0"/>
          </a:xfrm>
          <a:prstGeom prst="line">
            <a:avLst/>
          </a:prstGeom>
          <a:ln w="38100" cmpd="sng">
            <a:solidFill>
              <a:srgbClr val="3366FF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2730826" y="4214960"/>
            <a:ext cx="3386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X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3207478" y="4214241"/>
            <a:ext cx="3386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X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3725528" y="4213738"/>
            <a:ext cx="3386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X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4202180" y="4213019"/>
            <a:ext cx="3386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X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4738596" y="4222773"/>
            <a:ext cx="3386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X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8108618" y="4269002"/>
            <a:ext cx="6018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Y=5</a:t>
            </a:r>
          </a:p>
        </p:txBody>
      </p:sp>
    </p:spTree>
    <p:extLst>
      <p:ext uri="{BB962C8B-B14F-4D97-AF65-F5344CB8AC3E}">
        <p14:creationId xmlns:p14="http://schemas.microsoft.com/office/powerpoint/2010/main" val="4129446685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pPr lvl="1"/>
            <a:r>
              <a:rPr lang="en-US" dirty="0"/>
              <a:t>Red triangle</a:t>
            </a:r>
          </a:p>
          <a:p>
            <a:pPr lvl="2"/>
            <a:r>
              <a:rPr lang="en-US" dirty="0"/>
              <a:t>Vertex 1: (2.5, 1.5)</a:t>
            </a:r>
          </a:p>
          <a:p>
            <a:pPr lvl="2"/>
            <a:r>
              <a:rPr lang="en-US" dirty="0"/>
              <a:t>Vertex 2: (2.5, 10.5)</a:t>
            </a:r>
          </a:p>
          <a:p>
            <a:pPr lvl="2"/>
            <a:r>
              <a:rPr lang="en-US" dirty="0"/>
              <a:t>Vertex 3: (10.5, 1.5)</a:t>
            </a:r>
          </a:p>
          <a:p>
            <a:endParaRPr lang="en-US" dirty="0"/>
          </a:p>
        </p:txBody>
      </p:sp>
      <p:sp>
        <p:nvSpPr>
          <p:cNvPr id="4" name="Right Triangle 3"/>
          <p:cNvSpPr/>
          <p:nvPr/>
        </p:nvSpPr>
        <p:spPr>
          <a:xfrm>
            <a:off x="4723222" y="1724241"/>
            <a:ext cx="4292152" cy="3411617"/>
          </a:xfrm>
          <a:prstGeom prst="rtTriangle">
            <a:avLst/>
          </a:prstGeom>
          <a:solidFill>
            <a:srgbClr val="FF0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8488905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pPr lvl="1"/>
            <a:r>
              <a:rPr lang="en-US" dirty="0"/>
              <a:t>Red triangle</a:t>
            </a:r>
          </a:p>
          <a:p>
            <a:pPr lvl="2"/>
            <a:r>
              <a:rPr lang="en-US" dirty="0"/>
              <a:t>Vertex 1: (2.5, 1.5)</a:t>
            </a:r>
          </a:p>
          <a:p>
            <a:pPr lvl="2"/>
            <a:r>
              <a:rPr lang="en-US" dirty="0"/>
              <a:t>Vertex 2: (2.5, 10.5)</a:t>
            </a:r>
          </a:p>
          <a:p>
            <a:pPr lvl="2"/>
            <a:r>
              <a:rPr lang="en-US" dirty="0"/>
              <a:t>Vertex 3: (10.5, 1.5)</a:t>
            </a:r>
          </a:p>
          <a:p>
            <a:endParaRPr lang="en-US" dirty="0"/>
          </a:p>
        </p:txBody>
      </p:sp>
      <p:sp>
        <p:nvSpPr>
          <p:cNvPr id="4" name="Right Triangle 3"/>
          <p:cNvSpPr/>
          <p:nvPr/>
        </p:nvSpPr>
        <p:spPr>
          <a:xfrm>
            <a:off x="4723222" y="1724241"/>
            <a:ext cx="4292152" cy="3411617"/>
          </a:xfrm>
          <a:prstGeom prst="rtTriangle">
            <a:avLst/>
          </a:prstGeom>
          <a:solidFill>
            <a:srgbClr val="FF0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" name="Straight Connector 5"/>
          <p:cNvCxnSpPr/>
          <p:nvPr/>
        </p:nvCxnSpPr>
        <p:spPr>
          <a:xfrm flipV="1">
            <a:off x="4548358" y="4323546"/>
            <a:ext cx="3692725" cy="18015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3946548" y="4156895"/>
            <a:ext cx="6018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Y=5</a:t>
            </a:r>
          </a:p>
        </p:txBody>
      </p:sp>
    </p:spTree>
    <p:extLst>
      <p:ext uri="{BB962C8B-B14F-4D97-AF65-F5344CB8AC3E}">
        <p14:creationId xmlns:p14="http://schemas.microsoft.com/office/powerpoint/2010/main" val="131226707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pPr lvl="1"/>
            <a:r>
              <a:rPr lang="en-US" dirty="0"/>
              <a:t>Red triangle</a:t>
            </a:r>
          </a:p>
          <a:p>
            <a:pPr lvl="2"/>
            <a:r>
              <a:rPr lang="en-US" dirty="0"/>
              <a:t>Vertex 1: (2.5, 1.5)</a:t>
            </a:r>
          </a:p>
          <a:p>
            <a:pPr lvl="2"/>
            <a:r>
              <a:rPr lang="en-US" dirty="0"/>
              <a:t>Vertex 2: (2.5, 10.5)</a:t>
            </a:r>
          </a:p>
          <a:p>
            <a:pPr lvl="2"/>
            <a:r>
              <a:rPr lang="en-US" dirty="0"/>
              <a:t>Vertex 3: (10.5, 1.5)</a:t>
            </a:r>
          </a:p>
          <a:p>
            <a:endParaRPr lang="en-US" dirty="0"/>
          </a:p>
        </p:txBody>
      </p:sp>
      <p:sp>
        <p:nvSpPr>
          <p:cNvPr id="4" name="Right Triangle 3"/>
          <p:cNvSpPr/>
          <p:nvPr/>
        </p:nvSpPr>
        <p:spPr>
          <a:xfrm>
            <a:off x="4723222" y="1724241"/>
            <a:ext cx="4292152" cy="3411617"/>
          </a:xfrm>
          <a:prstGeom prst="rtTriangle">
            <a:avLst/>
          </a:prstGeom>
          <a:solidFill>
            <a:srgbClr val="FF0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" name="Straight Connector 5"/>
          <p:cNvCxnSpPr/>
          <p:nvPr/>
        </p:nvCxnSpPr>
        <p:spPr>
          <a:xfrm flipV="1">
            <a:off x="4548358" y="4323546"/>
            <a:ext cx="3692725" cy="18015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3946548" y="4156895"/>
            <a:ext cx="6018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Y=5</a:t>
            </a:r>
          </a:p>
        </p:txBody>
      </p:sp>
      <p:cxnSp>
        <p:nvCxnSpPr>
          <p:cNvPr id="8" name="Straight Arrow Connector 7"/>
          <p:cNvCxnSpPr/>
          <p:nvPr/>
        </p:nvCxnSpPr>
        <p:spPr>
          <a:xfrm flipV="1">
            <a:off x="4269151" y="4493961"/>
            <a:ext cx="454071" cy="160204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/>
          <p:cNvCxnSpPr/>
          <p:nvPr/>
        </p:nvCxnSpPr>
        <p:spPr>
          <a:xfrm flipV="1">
            <a:off x="4421551" y="4493961"/>
            <a:ext cx="3738473" cy="160204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3692726" y="6111498"/>
            <a:ext cx="25756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What are the end points?</a:t>
            </a:r>
          </a:p>
        </p:txBody>
      </p:sp>
    </p:spTree>
    <p:extLst>
      <p:ext uri="{BB962C8B-B14F-4D97-AF65-F5344CB8AC3E}">
        <p14:creationId xmlns:p14="http://schemas.microsoft.com/office/powerpoint/2010/main" val="412209142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1A due Saturday</a:t>
            </a:r>
          </a:p>
          <a:p>
            <a:r>
              <a:rPr lang="en-US" dirty="0"/>
              <a:t>1B: assigned today, due Monday</a:t>
            </a:r>
          </a:p>
          <a:p>
            <a:r>
              <a:rPr lang="en-US" dirty="0"/>
              <a:t>1C: assigned Tuesday, due following Wednesday (1/24)</a:t>
            </a:r>
          </a:p>
        </p:txBody>
      </p:sp>
    </p:spTree>
    <p:extLst>
      <p:ext uri="{BB962C8B-B14F-4D97-AF65-F5344CB8AC3E}">
        <p14:creationId xmlns:p14="http://schemas.microsoft.com/office/powerpoint/2010/main" val="1834260465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pPr lvl="1"/>
            <a:r>
              <a:rPr lang="en-US" dirty="0"/>
              <a:t>Red triangle</a:t>
            </a:r>
          </a:p>
          <a:p>
            <a:pPr lvl="2"/>
            <a:r>
              <a:rPr lang="en-US" dirty="0"/>
              <a:t>Vertex 1: (2.5, 1.5)</a:t>
            </a:r>
          </a:p>
          <a:p>
            <a:pPr lvl="2"/>
            <a:r>
              <a:rPr lang="en-US" dirty="0"/>
              <a:t>Vertex 2: (2.5, 10.5)</a:t>
            </a:r>
          </a:p>
          <a:p>
            <a:pPr lvl="2"/>
            <a:r>
              <a:rPr lang="en-US" dirty="0"/>
              <a:t>Vertex 3: (10.5, 1.5)</a:t>
            </a:r>
          </a:p>
          <a:p>
            <a:endParaRPr lang="en-US" dirty="0"/>
          </a:p>
        </p:txBody>
      </p:sp>
      <p:sp>
        <p:nvSpPr>
          <p:cNvPr id="4" name="Right Triangle 3"/>
          <p:cNvSpPr/>
          <p:nvPr/>
        </p:nvSpPr>
        <p:spPr>
          <a:xfrm>
            <a:off x="4723222" y="1724241"/>
            <a:ext cx="4292152" cy="3411617"/>
          </a:xfrm>
          <a:prstGeom prst="rtTriangle">
            <a:avLst/>
          </a:prstGeom>
          <a:solidFill>
            <a:srgbClr val="FF0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" name="Straight Connector 5"/>
          <p:cNvCxnSpPr/>
          <p:nvPr/>
        </p:nvCxnSpPr>
        <p:spPr>
          <a:xfrm flipV="1">
            <a:off x="4548358" y="4323546"/>
            <a:ext cx="3692725" cy="18015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3946548" y="4156895"/>
            <a:ext cx="6018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Y=5</a:t>
            </a:r>
          </a:p>
        </p:txBody>
      </p:sp>
      <p:cxnSp>
        <p:nvCxnSpPr>
          <p:cNvPr id="8" name="Straight Arrow Connector 7"/>
          <p:cNvCxnSpPr/>
          <p:nvPr/>
        </p:nvCxnSpPr>
        <p:spPr>
          <a:xfrm flipV="1">
            <a:off x="3946548" y="4493961"/>
            <a:ext cx="776674" cy="973523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3332460" y="5467484"/>
            <a:ext cx="9159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(2.5, 5)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3692726" y="6111498"/>
            <a:ext cx="25756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What are the end points?</a:t>
            </a:r>
          </a:p>
        </p:txBody>
      </p:sp>
    </p:spTree>
    <p:extLst>
      <p:ext uri="{BB962C8B-B14F-4D97-AF65-F5344CB8AC3E}">
        <p14:creationId xmlns:p14="http://schemas.microsoft.com/office/powerpoint/2010/main" val="51676276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pPr lvl="1"/>
            <a:r>
              <a:rPr lang="en-US" dirty="0"/>
              <a:t>Red triangle</a:t>
            </a:r>
          </a:p>
          <a:p>
            <a:pPr lvl="2"/>
            <a:r>
              <a:rPr lang="en-US" dirty="0"/>
              <a:t>Vertex 1: (2.5, 1.5)</a:t>
            </a:r>
          </a:p>
          <a:p>
            <a:pPr lvl="2"/>
            <a:r>
              <a:rPr lang="en-US" dirty="0"/>
              <a:t>Vertex 2: (2.5, 10.5)</a:t>
            </a:r>
          </a:p>
          <a:p>
            <a:pPr lvl="2"/>
            <a:r>
              <a:rPr lang="en-US" dirty="0"/>
              <a:t>Vertex 3: (10.5, 1.5)</a:t>
            </a:r>
          </a:p>
          <a:p>
            <a:endParaRPr lang="en-US" dirty="0"/>
          </a:p>
        </p:txBody>
      </p:sp>
      <p:sp>
        <p:nvSpPr>
          <p:cNvPr id="4" name="Right Triangle 3"/>
          <p:cNvSpPr/>
          <p:nvPr/>
        </p:nvSpPr>
        <p:spPr>
          <a:xfrm>
            <a:off x="4723222" y="1724241"/>
            <a:ext cx="4292152" cy="3411617"/>
          </a:xfrm>
          <a:prstGeom prst="rtTriangle">
            <a:avLst/>
          </a:prstGeom>
          <a:solidFill>
            <a:srgbClr val="FF0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" name="Straight Connector 5"/>
          <p:cNvCxnSpPr/>
          <p:nvPr/>
        </p:nvCxnSpPr>
        <p:spPr>
          <a:xfrm flipV="1">
            <a:off x="4548358" y="4323546"/>
            <a:ext cx="3692725" cy="18015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3946548" y="4156895"/>
            <a:ext cx="6018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Y=5</a:t>
            </a:r>
          </a:p>
        </p:txBody>
      </p:sp>
      <p:cxnSp>
        <p:nvCxnSpPr>
          <p:cNvPr id="8" name="Straight Arrow Connector 7"/>
          <p:cNvCxnSpPr/>
          <p:nvPr/>
        </p:nvCxnSpPr>
        <p:spPr>
          <a:xfrm flipV="1">
            <a:off x="3946548" y="4493961"/>
            <a:ext cx="776674" cy="973523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3332460" y="5467484"/>
            <a:ext cx="9159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(2.5, 5)</a:t>
            </a:r>
          </a:p>
        </p:txBody>
      </p:sp>
      <p:cxnSp>
        <p:nvCxnSpPr>
          <p:cNvPr id="9" name="Straight Arrow Connector 8"/>
          <p:cNvCxnSpPr/>
          <p:nvPr/>
        </p:nvCxnSpPr>
        <p:spPr>
          <a:xfrm>
            <a:off x="8024924" y="3143578"/>
            <a:ext cx="36027" cy="1179968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7183832" y="2774246"/>
            <a:ext cx="10572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Algebra!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3692726" y="6111498"/>
            <a:ext cx="25756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What are the end points?</a:t>
            </a:r>
          </a:p>
        </p:txBody>
      </p:sp>
    </p:spTree>
    <p:extLst>
      <p:ext uri="{BB962C8B-B14F-4D97-AF65-F5344CB8AC3E}">
        <p14:creationId xmlns:p14="http://schemas.microsoft.com/office/powerpoint/2010/main" val="252055093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245529" y="1263082"/>
            <a:ext cx="8229600" cy="4525963"/>
          </a:xfrm>
        </p:spPr>
        <p:txBody>
          <a:bodyPr>
            <a:normAutofit lnSpcReduction="10000"/>
          </a:bodyPr>
          <a:lstStyle/>
          <a:p>
            <a:pPr lvl="1"/>
            <a:r>
              <a:rPr lang="en-US" sz="2000" dirty="0"/>
              <a:t>Red triangle</a:t>
            </a:r>
          </a:p>
          <a:p>
            <a:pPr lvl="2"/>
            <a:r>
              <a:rPr lang="en-US" sz="1800" dirty="0"/>
              <a:t>Vertex 1: (2.5, 1.5)</a:t>
            </a:r>
          </a:p>
          <a:p>
            <a:pPr lvl="2"/>
            <a:r>
              <a:rPr lang="en-US" sz="1800" dirty="0"/>
              <a:t>Vertex 2: (2.5, 10.5)</a:t>
            </a:r>
          </a:p>
          <a:p>
            <a:pPr lvl="2"/>
            <a:r>
              <a:rPr lang="en-US" sz="1800" dirty="0"/>
              <a:t>Vertex 3: (10.5, 1.5)</a:t>
            </a:r>
          </a:p>
          <a:p>
            <a:pPr lvl="1"/>
            <a:r>
              <a:rPr lang="en-US" sz="2000" dirty="0"/>
              <a:t>Y = </a:t>
            </a:r>
            <a:r>
              <a:rPr lang="en-US" sz="2000" dirty="0" err="1"/>
              <a:t>mx+b</a:t>
            </a:r>
            <a:endParaRPr lang="en-US" sz="2000" dirty="0"/>
          </a:p>
          <a:p>
            <a:pPr lvl="1"/>
            <a:r>
              <a:rPr lang="en-US" sz="2000" dirty="0"/>
              <a:t>10.5=m*2.5+b</a:t>
            </a:r>
          </a:p>
          <a:p>
            <a:pPr lvl="1"/>
            <a:r>
              <a:rPr lang="en-US" sz="2000" dirty="0"/>
              <a:t>1.5 = m*10.5+b</a:t>
            </a:r>
          </a:p>
          <a:p>
            <a:pPr lvl="1"/>
            <a:r>
              <a:rPr lang="en-US" sz="2000" dirty="0">
                <a:sym typeface="Wingdings"/>
              </a:rPr>
              <a:t></a:t>
            </a:r>
          </a:p>
          <a:p>
            <a:pPr lvl="1"/>
            <a:r>
              <a:rPr lang="en-US" sz="2000" dirty="0">
                <a:sym typeface="Wingdings"/>
              </a:rPr>
              <a:t>9 = -8m</a:t>
            </a:r>
          </a:p>
          <a:p>
            <a:pPr lvl="1"/>
            <a:r>
              <a:rPr lang="en-US" sz="2000" dirty="0">
                <a:sym typeface="Wingdings"/>
              </a:rPr>
              <a:t>m = -1.125</a:t>
            </a:r>
          </a:p>
          <a:p>
            <a:pPr lvl="1"/>
            <a:r>
              <a:rPr lang="en-US" sz="2000" dirty="0">
                <a:sym typeface="Wingdings"/>
              </a:rPr>
              <a:t>b = 13.3125</a:t>
            </a:r>
          </a:p>
          <a:p>
            <a:pPr lvl="1"/>
            <a:r>
              <a:rPr lang="en-US" sz="2000" dirty="0">
                <a:sym typeface="Wingdings"/>
              </a:rPr>
              <a:t>5 = -1.125*x + 13.3125</a:t>
            </a:r>
          </a:p>
          <a:p>
            <a:pPr lvl="1"/>
            <a:r>
              <a:rPr lang="en-US" sz="2000" dirty="0">
                <a:sym typeface="Wingdings"/>
              </a:rPr>
              <a:t>x = 7.3888</a:t>
            </a:r>
          </a:p>
          <a:p>
            <a:pPr lvl="1"/>
            <a:endParaRPr lang="en-US" dirty="0"/>
          </a:p>
          <a:p>
            <a:endParaRPr lang="en-US" dirty="0"/>
          </a:p>
        </p:txBody>
      </p:sp>
      <p:sp>
        <p:nvSpPr>
          <p:cNvPr id="4" name="Right Triangle 3"/>
          <p:cNvSpPr/>
          <p:nvPr/>
        </p:nvSpPr>
        <p:spPr>
          <a:xfrm>
            <a:off x="4723222" y="1724241"/>
            <a:ext cx="4292152" cy="3411617"/>
          </a:xfrm>
          <a:prstGeom prst="rtTriangle">
            <a:avLst/>
          </a:prstGeom>
          <a:solidFill>
            <a:srgbClr val="FF0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" name="Straight Connector 5"/>
          <p:cNvCxnSpPr/>
          <p:nvPr/>
        </p:nvCxnSpPr>
        <p:spPr>
          <a:xfrm flipV="1">
            <a:off x="4548358" y="4323546"/>
            <a:ext cx="3692725" cy="18015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3946548" y="4156895"/>
            <a:ext cx="6018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Y=5</a:t>
            </a:r>
          </a:p>
        </p:txBody>
      </p:sp>
      <p:cxnSp>
        <p:nvCxnSpPr>
          <p:cNvPr id="8" name="Straight Arrow Connector 7"/>
          <p:cNvCxnSpPr/>
          <p:nvPr/>
        </p:nvCxnSpPr>
        <p:spPr>
          <a:xfrm flipV="1">
            <a:off x="3946548" y="4493961"/>
            <a:ext cx="776674" cy="973523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3153719" y="5135858"/>
            <a:ext cx="9159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(2.5, 5)</a:t>
            </a:r>
          </a:p>
        </p:txBody>
      </p:sp>
      <p:cxnSp>
        <p:nvCxnSpPr>
          <p:cNvPr id="9" name="Straight Arrow Connector 8"/>
          <p:cNvCxnSpPr/>
          <p:nvPr/>
        </p:nvCxnSpPr>
        <p:spPr>
          <a:xfrm>
            <a:off x="8024924" y="3143578"/>
            <a:ext cx="36027" cy="1179968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7183832" y="2774246"/>
            <a:ext cx="10572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Algebra!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3692726" y="6111498"/>
            <a:ext cx="25756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What are the end points?</a:t>
            </a:r>
          </a:p>
        </p:txBody>
      </p:sp>
    </p:spTree>
    <p:extLst>
      <p:ext uri="{BB962C8B-B14F-4D97-AF65-F5344CB8AC3E}">
        <p14:creationId xmlns:p14="http://schemas.microsoft.com/office/powerpoint/2010/main" val="1553740030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err="1"/>
              <a:t>Scanline</a:t>
            </a:r>
            <a:r>
              <a:rPr lang="en-US" dirty="0"/>
              <a:t> algorithm: consider all rows that can possibly overlap</a:t>
            </a:r>
          </a:p>
        </p:txBody>
      </p:sp>
      <p:graphicFrame>
        <p:nvGraphicFramePr>
          <p:cNvPr id="4" name="Table 3"/>
          <p:cNvGraphicFramePr>
            <a:graphicFrameLocks noGrp="1"/>
          </p:cNvGraphicFramePr>
          <p:nvPr/>
        </p:nvGraphicFramePr>
        <p:xfrm>
          <a:off x="1357134" y="1807786"/>
          <a:ext cx="6096000" cy="4450080"/>
        </p:xfrm>
        <a:graphic>
          <a:graphicData uri="http://schemas.openxmlformats.org/drawingml/2006/table">
            <a:tbl>
              <a:tblPr firstRow="1" bandRow="1">
                <a:tableStyleId>{D7AC3CCA-C797-4891-BE02-D94E43425B78}</a:tableStyleId>
              </a:tblPr>
              <a:tblGrid>
                <a:gridCol w="508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08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08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080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5080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50800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50800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508000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508000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508000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  <a:gridCol w="508000">
                  <a:extLst>
                    <a:ext uri="{9D8B030D-6E8A-4147-A177-3AD203B41FA5}">
                      <a16:colId xmlns:a16="http://schemas.microsoft.com/office/drawing/2014/main" val="20010"/>
                    </a:ext>
                  </a:extLst>
                </a:gridCol>
                <a:gridCol w="508000">
                  <a:extLst>
                    <a:ext uri="{9D8B030D-6E8A-4147-A177-3AD203B41FA5}">
                      <a16:colId xmlns:a16="http://schemas.microsoft.com/office/drawing/2014/main" val="2001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>
                        <a:solidFill>
                          <a:srgbClr val="FF0000"/>
                        </a:solidFill>
                      </a:endParaRPr>
                    </a:p>
                  </a:txBody>
                  <a:tcP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>
                        <a:solidFill>
                          <a:srgbClr val="FF0000"/>
                        </a:solidFill>
                      </a:endParaRPr>
                    </a:p>
                  </a:txBody>
                  <a:tcP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>
                        <a:solidFill>
                          <a:srgbClr val="FF0000"/>
                        </a:solidFill>
                      </a:endParaRPr>
                    </a:p>
                  </a:txBody>
                  <a:tcP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>
                        <a:solidFill>
                          <a:srgbClr val="FF0000"/>
                        </a:solidFill>
                      </a:endParaRPr>
                    </a:p>
                  </a:txBody>
                  <a:tcP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>
                        <a:solidFill>
                          <a:srgbClr val="FF0000"/>
                        </a:solidFill>
                      </a:endParaRPr>
                    </a:p>
                  </a:txBody>
                  <a:tcP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>
                        <a:solidFill>
                          <a:srgbClr val="FF0000"/>
                        </a:solidFill>
                      </a:endParaRPr>
                    </a:p>
                  </a:txBody>
                  <a:tcP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</a:tbl>
          </a:graphicData>
        </a:graphic>
      </p:graphicFrame>
      <p:sp>
        <p:nvSpPr>
          <p:cNvPr id="6" name="Right Triangle 5"/>
          <p:cNvSpPr/>
          <p:nvPr/>
        </p:nvSpPr>
        <p:spPr>
          <a:xfrm>
            <a:off x="2577146" y="2354758"/>
            <a:ext cx="4292152" cy="3411617"/>
          </a:xfrm>
          <a:prstGeom prst="rtTriangle">
            <a:avLst/>
          </a:prstGeom>
          <a:noFill/>
          <a:ln w="50800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" name="Straight Arrow Connector 6"/>
          <p:cNvCxnSpPr/>
          <p:nvPr/>
        </p:nvCxnSpPr>
        <p:spPr>
          <a:xfrm>
            <a:off x="500597" y="2356346"/>
            <a:ext cx="1937494" cy="1588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/>
          <p:cNvCxnSpPr/>
          <p:nvPr/>
        </p:nvCxnSpPr>
        <p:spPr>
          <a:xfrm>
            <a:off x="500597" y="5766375"/>
            <a:ext cx="1816980" cy="1588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 rot="16200000">
            <a:off x="-750762" y="3727553"/>
            <a:ext cx="293076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Don’t need to consider any </a:t>
            </a:r>
          </a:p>
          <a:p>
            <a:r>
              <a:rPr lang="en-US" dirty="0"/>
              <a:t>Pixels outside these lines</a:t>
            </a:r>
          </a:p>
        </p:txBody>
      </p:sp>
      <p:grpSp>
        <p:nvGrpSpPr>
          <p:cNvPr id="21" name="Group 20"/>
          <p:cNvGrpSpPr/>
          <p:nvPr/>
        </p:nvGrpSpPr>
        <p:grpSpPr>
          <a:xfrm>
            <a:off x="7480160" y="2543905"/>
            <a:ext cx="574761" cy="3012977"/>
            <a:chOff x="7624272" y="2354758"/>
            <a:chExt cx="574761" cy="3012977"/>
          </a:xfrm>
        </p:grpSpPr>
        <p:cxnSp>
          <p:nvCxnSpPr>
            <p:cNvPr id="10" name="Straight Arrow Connector 9"/>
            <p:cNvCxnSpPr/>
            <p:nvPr/>
          </p:nvCxnSpPr>
          <p:spPr>
            <a:xfrm rot="10800000">
              <a:off x="7624273" y="2354758"/>
              <a:ext cx="574760" cy="1588"/>
            </a:xfrm>
            <a:prstGeom prst="straightConnector1">
              <a:avLst/>
            </a:prstGeom>
            <a:ln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Arrow Connector 11"/>
            <p:cNvCxnSpPr/>
            <p:nvPr/>
          </p:nvCxnSpPr>
          <p:spPr>
            <a:xfrm rot="10800000">
              <a:off x="7624273" y="2748204"/>
              <a:ext cx="574760" cy="1588"/>
            </a:xfrm>
            <a:prstGeom prst="straightConnector1">
              <a:avLst/>
            </a:prstGeom>
            <a:ln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Arrow Connector 12"/>
            <p:cNvCxnSpPr/>
            <p:nvPr/>
          </p:nvCxnSpPr>
          <p:spPr>
            <a:xfrm rot="10800000">
              <a:off x="7624273" y="3114955"/>
              <a:ext cx="574760" cy="1588"/>
            </a:xfrm>
            <a:prstGeom prst="straightConnector1">
              <a:avLst/>
            </a:prstGeom>
            <a:ln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Arrow Connector 13"/>
            <p:cNvCxnSpPr/>
            <p:nvPr/>
          </p:nvCxnSpPr>
          <p:spPr>
            <a:xfrm rot="10800000">
              <a:off x="7624273" y="3504324"/>
              <a:ext cx="574760" cy="1588"/>
            </a:xfrm>
            <a:prstGeom prst="straightConnector1">
              <a:avLst/>
            </a:prstGeom>
            <a:ln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Arrow Connector 14"/>
            <p:cNvCxnSpPr/>
            <p:nvPr/>
          </p:nvCxnSpPr>
          <p:spPr>
            <a:xfrm rot="10800000">
              <a:off x="7624273" y="3897770"/>
              <a:ext cx="574760" cy="1588"/>
            </a:xfrm>
            <a:prstGeom prst="straightConnector1">
              <a:avLst/>
            </a:prstGeom>
            <a:ln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Arrow Connector 15"/>
            <p:cNvCxnSpPr/>
            <p:nvPr/>
          </p:nvCxnSpPr>
          <p:spPr>
            <a:xfrm rot="10800000">
              <a:off x="7624273" y="4264521"/>
              <a:ext cx="574760" cy="1588"/>
            </a:xfrm>
            <a:prstGeom prst="straightConnector1">
              <a:avLst/>
            </a:prstGeom>
            <a:ln>
              <a:solidFill>
                <a:srgbClr val="FF0000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Arrow Connector 16"/>
            <p:cNvCxnSpPr/>
            <p:nvPr/>
          </p:nvCxnSpPr>
          <p:spPr>
            <a:xfrm rot="10800000">
              <a:off x="7624272" y="4605950"/>
              <a:ext cx="574760" cy="1588"/>
            </a:xfrm>
            <a:prstGeom prst="straightConnector1">
              <a:avLst/>
            </a:prstGeom>
            <a:ln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Arrow Connector 17"/>
            <p:cNvCxnSpPr/>
            <p:nvPr/>
          </p:nvCxnSpPr>
          <p:spPr>
            <a:xfrm rot="10800000">
              <a:off x="7624272" y="4999396"/>
              <a:ext cx="574760" cy="1588"/>
            </a:xfrm>
            <a:prstGeom prst="straightConnector1">
              <a:avLst/>
            </a:prstGeom>
            <a:ln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Arrow Connector 18"/>
            <p:cNvCxnSpPr/>
            <p:nvPr/>
          </p:nvCxnSpPr>
          <p:spPr>
            <a:xfrm rot="10800000">
              <a:off x="7624272" y="5366147"/>
              <a:ext cx="574760" cy="1588"/>
            </a:xfrm>
            <a:prstGeom prst="straightConnector1">
              <a:avLst/>
            </a:prstGeom>
            <a:ln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9" name="TextBox 8"/>
          <p:cNvSpPr txBox="1"/>
          <p:nvPr/>
        </p:nvSpPr>
        <p:spPr>
          <a:xfrm>
            <a:off x="2730826" y="4214960"/>
            <a:ext cx="3386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X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3207478" y="4214241"/>
            <a:ext cx="3386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X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3725528" y="4213738"/>
            <a:ext cx="3386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X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4202180" y="4213019"/>
            <a:ext cx="3386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X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4738596" y="4222773"/>
            <a:ext cx="3386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X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8108618" y="4269002"/>
            <a:ext cx="6018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Y=5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5077225" y="4088505"/>
            <a:ext cx="8906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7.3888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2037778" y="4095928"/>
            <a:ext cx="5055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2.5</a:t>
            </a:r>
          </a:p>
        </p:txBody>
      </p:sp>
    </p:spTree>
    <p:extLst>
      <p:ext uri="{BB962C8B-B14F-4D97-AF65-F5344CB8AC3E}">
        <p14:creationId xmlns:p14="http://schemas.microsoft.com/office/powerpoint/2010/main" val="1150383005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err="1"/>
              <a:t>Scanline</a:t>
            </a:r>
            <a:r>
              <a:rPr lang="en-US" dirty="0"/>
              <a:t> algorithm: consider all rows that can possibly overlap</a:t>
            </a:r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24375582"/>
              </p:ext>
            </p:extLst>
          </p:nvPr>
        </p:nvGraphicFramePr>
        <p:xfrm>
          <a:off x="1348714" y="1817571"/>
          <a:ext cx="6096000" cy="4450080"/>
        </p:xfrm>
        <a:graphic>
          <a:graphicData uri="http://schemas.openxmlformats.org/drawingml/2006/table">
            <a:tbl>
              <a:tblPr firstRow="1" bandRow="1">
                <a:tableStyleId>{D7AC3CCA-C797-4891-BE02-D94E43425B78}</a:tableStyleId>
              </a:tblPr>
              <a:tblGrid>
                <a:gridCol w="508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08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08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080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5080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50800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50800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508000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508000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508000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  <a:gridCol w="508000">
                  <a:extLst>
                    <a:ext uri="{9D8B030D-6E8A-4147-A177-3AD203B41FA5}">
                      <a16:colId xmlns:a16="http://schemas.microsoft.com/office/drawing/2014/main" val="20010"/>
                    </a:ext>
                  </a:extLst>
                </a:gridCol>
                <a:gridCol w="508000">
                  <a:extLst>
                    <a:ext uri="{9D8B030D-6E8A-4147-A177-3AD203B41FA5}">
                      <a16:colId xmlns:a16="http://schemas.microsoft.com/office/drawing/2014/main" val="2001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>
                        <a:solidFill>
                          <a:srgbClr val="FF0000"/>
                        </a:solidFill>
                      </a:endParaRPr>
                    </a:p>
                  </a:txBody>
                  <a:tcP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>
                        <a:solidFill>
                          <a:srgbClr val="FF0000"/>
                        </a:solidFill>
                      </a:endParaRPr>
                    </a:p>
                  </a:txBody>
                  <a:tcP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>
                        <a:solidFill>
                          <a:srgbClr val="FF0000"/>
                        </a:solidFill>
                      </a:endParaRPr>
                    </a:p>
                  </a:txBody>
                  <a:tcP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>
                        <a:solidFill>
                          <a:srgbClr val="FF0000"/>
                        </a:solidFill>
                      </a:endParaRPr>
                    </a:p>
                  </a:txBody>
                  <a:tcP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>
                        <a:solidFill>
                          <a:srgbClr val="FF0000"/>
                        </a:solidFill>
                      </a:endParaRPr>
                    </a:p>
                  </a:txBody>
                  <a:tcP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>
                        <a:solidFill>
                          <a:srgbClr val="FF0000"/>
                        </a:solidFill>
                      </a:endParaRPr>
                    </a:p>
                  </a:txBody>
                  <a:tcP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</a:tbl>
          </a:graphicData>
        </a:graphic>
      </p:graphicFrame>
      <p:sp>
        <p:nvSpPr>
          <p:cNvPr id="6" name="Right Triangle 5"/>
          <p:cNvSpPr/>
          <p:nvPr/>
        </p:nvSpPr>
        <p:spPr>
          <a:xfrm>
            <a:off x="2577146" y="2354758"/>
            <a:ext cx="4292152" cy="3411617"/>
          </a:xfrm>
          <a:prstGeom prst="rtTriangle">
            <a:avLst/>
          </a:prstGeom>
          <a:noFill/>
          <a:ln w="50800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" name="Straight Arrow Connector 6"/>
          <p:cNvCxnSpPr/>
          <p:nvPr/>
        </p:nvCxnSpPr>
        <p:spPr>
          <a:xfrm>
            <a:off x="500597" y="2356346"/>
            <a:ext cx="1937494" cy="1588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/>
          <p:cNvCxnSpPr/>
          <p:nvPr/>
        </p:nvCxnSpPr>
        <p:spPr>
          <a:xfrm>
            <a:off x="500597" y="5766375"/>
            <a:ext cx="1816980" cy="1588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 rot="16200000">
            <a:off x="-750762" y="3727554"/>
            <a:ext cx="293076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Don’t need to consider any </a:t>
            </a:r>
          </a:p>
          <a:p>
            <a:r>
              <a:rPr lang="en-US" dirty="0"/>
              <a:t>Pixels outside these lines</a:t>
            </a:r>
          </a:p>
        </p:txBody>
      </p:sp>
      <p:grpSp>
        <p:nvGrpSpPr>
          <p:cNvPr id="21" name="Group 20"/>
          <p:cNvGrpSpPr/>
          <p:nvPr/>
        </p:nvGrpSpPr>
        <p:grpSpPr>
          <a:xfrm>
            <a:off x="7480160" y="2543905"/>
            <a:ext cx="574761" cy="3012977"/>
            <a:chOff x="7624272" y="2354758"/>
            <a:chExt cx="574761" cy="3012977"/>
          </a:xfrm>
        </p:grpSpPr>
        <p:cxnSp>
          <p:nvCxnSpPr>
            <p:cNvPr id="10" name="Straight Arrow Connector 9"/>
            <p:cNvCxnSpPr/>
            <p:nvPr/>
          </p:nvCxnSpPr>
          <p:spPr>
            <a:xfrm rot="10800000">
              <a:off x="7624273" y="2354758"/>
              <a:ext cx="574760" cy="1588"/>
            </a:xfrm>
            <a:prstGeom prst="straightConnector1">
              <a:avLst/>
            </a:prstGeom>
            <a:ln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Arrow Connector 11"/>
            <p:cNvCxnSpPr/>
            <p:nvPr/>
          </p:nvCxnSpPr>
          <p:spPr>
            <a:xfrm rot="10800000">
              <a:off x="7624273" y="2748204"/>
              <a:ext cx="574760" cy="1588"/>
            </a:xfrm>
            <a:prstGeom prst="straightConnector1">
              <a:avLst/>
            </a:prstGeom>
            <a:ln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Arrow Connector 12"/>
            <p:cNvCxnSpPr/>
            <p:nvPr/>
          </p:nvCxnSpPr>
          <p:spPr>
            <a:xfrm rot="10800000">
              <a:off x="7624273" y="3114955"/>
              <a:ext cx="574760" cy="1588"/>
            </a:xfrm>
            <a:prstGeom prst="straightConnector1">
              <a:avLst/>
            </a:prstGeom>
            <a:ln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Arrow Connector 13"/>
            <p:cNvCxnSpPr/>
            <p:nvPr/>
          </p:nvCxnSpPr>
          <p:spPr>
            <a:xfrm rot="10800000">
              <a:off x="7624273" y="3504324"/>
              <a:ext cx="574760" cy="1588"/>
            </a:xfrm>
            <a:prstGeom prst="straightConnector1">
              <a:avLst/>
            </a:prstGeom>
            <a:ln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Arrow Connector 14"/>
            <p:cNvCxnSpPr/>
            <p:nvPr/>
          </p:nvCxnSpPr>
          <p:spPr>
            <a:xfrm rot="10800000">
              <a:off x="7624273" y="3897770"/>
              <a:ext cx="574760" cy="1588"/>
            </a:xfrm>
            <a:prstGeom prst="straightConnector1">
              <a:avLst/>
            </a:prstGeom>
            <a:ln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Arrow Connector 15"/>
            <p:cNvCxnSpPr/>
            <p:nvPr/>
          </p:nvCxnSpPr>
          <p:spPr>
            <a:xfrm rot="10800000">
              <a:off x="7624273" y="4264521"/>
              <a:ext cx="574760" cy="1588"/>
            </a:xfrm>
            <a:prstGeom prst="straightConnector1">
              <a:avLst/>
            </a:prstGeom>
            <a:ln>
              <a:solidFill>
                <a:srgbClr val="FF0000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Arrow Connector 16"/>
            <p:cNvCxnSpPr/>
            <p:nvPr/>
          </p:nvCxnSpPr>
          <p:spPr>
            <a:xfrm rot="10800000">
              <a:off x="7624272" y="4605950"/>
              <a:ext cx="574760" cy="1588"/>
            </a:xfrm>
            <a:prstGeom prst="straightConnector1">
              <a:avLst/>
            </a:prstGeom>
            <a:ln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Arrow Connector 17"/>
            <p:cNvCxnSpPr/>
            <p:nvPr/>
          </p:nvCxnSpPr>
          <p:spPr>
            <a:xfrm rot="10800000">
              <a:off x="7624272" y="4999396"/>
              <a:ext cx="574760" cy="1588"/>
            </a:xfrm>
            <a:prstGeom prst="straightConnector1">
              <a:avLst/>
            </a:prstGeom>
            <a:ln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Arrow Connector 18"/>
            <p:cNvCxnSpPr/>
            <p:nvPr/>
          </p:nvCxnSpPr>
          <p:spPr>
            <a:xfrm rot="10800000">
              <a:off x="7624272" y="5366147"/>
              <a:ext cx="574760" cy="1588"/>
            </a:xfrm>
            <a:prstGeom prst="straightConnector1">
              <a:avLst/>
            </a:prstGeom>
            <a:ln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9" name="TextBox 8"/>
          <p:cNvSpPr txBox="1"/>
          <p:nvPr/>
        </p:nvSpPr>
        <p:spPr>
          <a:xfrm>
            <a:off x="2730826" y="4214960"/>
            <a:ext cx="3386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X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3207478" y="4214241"/>
            <a:ext cx="3386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X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3725528" y="4213738"/>
            <a:ext cx="3386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X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4202180" y="4213019"/>
            <a:ext cx="3386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X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4738596" y="4222773"/>
            <a:ext cx="3386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X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8108618" y="4269002"/>
            <a:ext cx="6018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Y=5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5077225" y="4088505"/>
            <a:ext cx="8906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7.3888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2037778" y="4095928"/>
            <a:ext cx="5055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2.5</a:t>
            </a:r>
          </a:p>
        </p:txBody>
      </p:sp>
      <p:sp>
        <p:nvSpPr>
          <p:cNvPr id="26" name="Rounded Rectangle 25"/>
          <p:cNvSpPr/>
          <p:nvPr/>
        </p:nvSpPr>
        <p:spPr>
          <a:xfrm>
            <a:off x="185262" y="6024546"/>
            <a:ext cx="8773475" cy="1127846"/>
          </a:xfrm>
          <a:prstGeom prst="roundRect">
            <a:avLst/>
          </a:prstGeom>
          <a:ln w="76200" cmpd="tri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chemeClr val="tx1"/>
                </a:solidFill>
              </a:rPr>
              <a:t>Color is deposited at (3,5), (4,5), (5,5), (6,5), (7,5)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69B59A4-C80E-46BB-BF04-1935F9A8CD3B}"/>
              </a:ext>
            </a:extLst>
          </p:cNvPr>
          <p:cNvSpPr txBox="1"/>
          <p:nvPr/>
        </p:nvSpPr>
        <p:spPr>
          <a:xfrm>
            <a:off x="8142622" y="2281116"/>
            <a:ext cx="457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0</a:t>
            </a:r>
            <a:endParaRPr lang="zh-CN" alt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BA23B1AF-9983-4EED-B9EF-EB426C5AD840}"/>
              </a:ext>
            </a:extLst>
          </p:cNvPr>
          <p:cNvSpPr/>
          <p:nvPr/>
        </p:nvSpPr>
        <p:spPr>
          <a:xfrm>
            <a:off x="8089310" y="2686157"/>
            <a:ext cx="30168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/>
              <a:t>1</a:t>
            </a:r>
            <a:endParaRPr lang="zh-CN" altLang="en-US" dirty="0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26A87BE8-B469-44EB-9FCE-8969694D064F}"/>
              </a:ext>
            </a:extLst>
          </p:cNvPr>
          <p:cNvSpPr/>
          <p:nvPr/>
        </p:nvSpPr>
        <p:spPr>
          <a:xfrm>
            <a:off x="8142622" y="3076333"/>
            <a:ext cx="30168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/>
              <a:t>2</a:t>
            </a:r>
            <a:endParaRPr lang="zh-CN" altLang="en-US" dirty="0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A9F7CCF3-08FA-49E8-9099-6C492364A5AD}"/>
              </a:ext>
            </a:extLst>
          </p:cNvPr>
          <p:cNvSpPr/>
          <p:nvPr/>
        </p:nvSpPr>
        <p:spPr>
          <a:xfrm>
            <a:off x="8142622" y="3487390"/>
            <a:ext cx="30168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/>
              <a:t>3</a:t>
            </a:r>
            <a:endParaRPr lang="zh-CN" altLang="en-US" dirty="0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261E6C83-9C57-45B2-A929-E4C9FA78767B}"/>
              </a:ext>
            </a:extLst>
          </p:cNvPr>
          <p:cNvSpPr/>
          <p:nvPr/>
        </p:nvSpPr>
        <p:spPr>
          <a:xfrm>
            <a:off x="8142622" y="3857945"/>
            <a:ext cx="30168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/>
              <a:t>4</a:t>
            </a:r>
            <a:endParaRPr lang="zh-CN" altLang="en-US" dirty="0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23CEF9E0-62F9-4391-BA96-39246A151218}"/>
              </a:ext>
            </a:extLst>
          </p:cNvPr>
          <p:cNvSpPr/>
          <p:nvPr/>
        </p:nvSpPr>
        <p:spPr>
          <a:xfrm>
            <a:off x="8142622" y="4603275"/>
            <a:ext cx="30168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/>
              <a:t>6</a:t>
            </a:r>
            <a:endParaRPr lang="zh-CN" altLang="en-US" dirty="0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BF93CD50-4144-48D9-8EF7-D8C3541CEC84}"/>
              </a:ext>
            </a:extLst>
          </p:cNvPr>
          <p:cNvSpPr/>
          <p:nvPr/>
        </p:nvSpPr>
        <p:spPr>
          <a:xfrm>
            <a:off x="8144482" y="5018643"/>
            <a:ext cx="30168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/>
              <a:t>7</a:t>
            </a:r>
            <a:endParaRPr lang="zh-CN" altLang="en-US" dirty="0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24140058-1F17-4115-8931-583352FC6516}"/>
              </a:ext>
            </a:extLst>
          </p:cNvPr>
          <p:cNvSpPr/>
          <p:nvPr/>
        </p:nvSpPr>
        <p:spPr>
          <a:xfrm>
            <a:off x="8142622" y="5370628"/>
            <a:ext cx="30168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/>
              <a:t>8</a:t>
            </a:r>
            <a:endParaRPr lang="zh-CN" altLang="en-US" dirty="0"/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EC4C19BD-3DF5-4A4E-8A94-08E97D84275D}"/>
              </a:ext>
            </a:extLst>
          </p:cNvPr>
          <p:cNvSpPr/>
          <p:nvPr/>
        </p:nvSpPr>
        <p:spPr>
          <a:xfrm>
            <a:off x="1951774" y="2011339"/>
            <a:ext cx="1117681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b="1" dirty="0"/>
              <a:t>(2.5, 1.5)</a:t>
            </a:r>
          </a:p>
          <a:p>
            <a:endParaRPr lang="zh-CN" altLang="en-US" b="1" dirty="0"/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60E74F0D-4764-477D-AC97-501A3BC03089}"/>
              </a:ext>
            </a:extLst>
          </p:cNvPr>
          <p:cNvSpPr/>
          <p:nvPr/>
        </p:nvSpPr>
        <p:spPr>
          <a:xfrm>
            <a:off x="1510826" y="5452951"/>
            <a:ext cx="1117681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b="1" dirty="0"/>
              <a:t>(2.5, 10.5)</a:t>
            </a:r>
          </a:p>
          <a:p>
            <a:endParaRPr lang="zh-CN" altLang="en-US" b="1" dirty="0"/>
          </a:p>
        </p:txBody>
      </p:sp>
    </p:spTree>
    <p:extLst>
      <p:ext uri="{BB962C8B-B14F-4D97-AF65-F5344CB8AC3E}">
        <p14:creationId xmlns:p14="http://schemas.microsoft.com/office/powerpoint/2010/main" val="3217949002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Scanline</a:t>
            </a:r>
            <a:r>
              <a:rPr lang="en-US" dirty="0"/>
              <a:t> algorithm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Determine rows of pixels triangles can possibly intersect</a:t>
            </a:r>
          </a:p>
          <a:p>
            <a:pPr lvl="1"/>
            <a:r>
              <a:rPr lang="en-US" dirty="0"/>
              <a:t>Call them </a:t>
            </a:r>
            <a:r>
              <a:rPr lang="en-US" dirty="0" err="1"/>
              <a:t>rowMin</a:t>
            </a:r>
            <a:r>
              <a:rPr lang="en-US" dirty="0"/>
              <a:t> to </a:t>
            </a:r>
            <a:r>
              <a:rPr lang="en-US" dirty="0" err="1"/>
              <a:t>rowMax</a:t>
            </a:r>
            <a:endParaRPr lang="en-US" dirty="0"/>
          </a:p>
          <a:p>
            <a:pPr lvl="2"/>
            <a:r>
              <a:rPr lang="en-US" dirty="0" err="1"/>
              <a:t>rowMin</a:t>
            </a:r>
            <a:r>
              <a:rPr lang="en-US" dirty="0"/>
              <a:t>: ceiling of smallest Y value</a:t>
            </a:r>
          </a:p>
          <a:p>
            <a:pPr lvl="2"/>
            <a:r>
              <a:rPr lang="en-US" dirty="0" err="1"/>
              <a:t>rowMax</a:t>
            </a:r>
            <a:r>
              <a:rPr lang="en-US" dirty="0"/>
              <a:t>: floor of biggest Y value</a:t>
            </a:r>
          </a:p>
          <a:p>
            <a:r>
              <a:rPr lang="en-US" dirty="0"/>
              <a:t>For r in [</a:t>
            </a:r>
            <a:r>
              <a:rPr lang="en-US" dirty="0" err="1"/>
              <a:t>rowMin</a:t>
            </a:r>
            <a:r>
              <a:rPr lang="en-US" dirty="0"/>
              <a:t> </a:t>
            </a:r>
            <a:r>
              <a:rPr lang="en-US" dirty="0">
                <a:sym typeface="Wingdings"/>
              </a:rPr>
              <a:t> </a:t>
            </a:r>
            <a:r>
              <a:rPr lang="en-US" dirty="0" err="1">
                <a:sym typeface="Wingdings"/>
              </a:rPr>
              <a:t>rowMax</a:t>
            </a:r>
            <a:r>
              <a:rPr lang="en-US" dirty="0">
                <a:sym typeface="Wingdings"/>
              </a:rPr>
              <a:t>] ; do</a:t>
            </a:r>
          </a:p>
          <a:p>
            <a:pPr lvl="1"/>
            <a:r>
              <a:rPr lang="en-US" dirty="0"/>
              <a:t>Find end points of r intersected with triangle</a:t>
            </a:r>
          </a:p>
          <a:p>
            <a:pPr lvl="2"/>
            <a:r>
              <a:rPr lang="en-US" dirty="0"/>
              <a:t>Call them </a:t>
            </a:r>
            <a:r>
              <a:rPr lang="en-US" dirty="0" err="1"/>
              <a:t>leftEnd</a:t>
            </a:r>
            <a:r>
              <a:rPr lang="en-US" dirty="0"/>
              <a:t> and </a:t>
            </a:r>
            <a:r>
              <a:rPr lang="en-US" dirty="0" err="1"/>
              <a:t>rightEnd</a:t>
            </a:r>
            <a:endParaRPr lang="en-US" dirty="0"/>
          </a:p>
          <a:p>
            <a:pPr lvl="1"/>
            <a:r>
              <a:rPr lang="en-US" dirty="0"/>
              <a:t>For c in [ceiling(</a:t>
            </a:r>
            <a:r>
              <a:rPr lang="en-US" dirty="0" err="1"/>
              <a:t>leftEnd</a:t>
            </a:r>
            <a:r>
              <a:rPr lang="en-US" dirty="0"/>
              <a:t>) </a:t>
            </a:r>
            <a:r>
              <a:rPr lang="en-US" dirty="0">
                <a:sym typeface="Wingdings"/>
              </a:rPr>
              <a:t> floor(</a:t>
            </a:r>
            <a:r>
              <a:rPr lang="en-US" dirty="0" err="1">
                <a:sym typeface="Wingdings"/>
              </a:rPr>
              <a:t>rightEnd</a:t>
            </a:r>
            <a:r>
              <a:rPr lang="en-US" dirty="0">
                <a:sym typeface="Wingdings"/>
              </a:rPr>
              <a:t>) ] ; do</a:t>
            </a:r>
          </a:p>
          <a:p>
            <a:pPr lvl="2"/>
            <a:r>
              <a:rPr lang="en-US" dirty="0" err="1">
                <a:sym typeface="Wingdings"/>
              </a:rPr>
              <a:t>ImageColor</a:t>
            </a:r>
            <a:r>
              <a:rPr lang="en-US" dirty="0">
                <a:sym typeface="Wingdings"/>
              </a:rPr>
              <a:t>(r, c)  triangle color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6650462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Scanline</a:t>
            </a:r>
            <a:r>
              <a:rPr lang="en-US" dirty="0"/>
              <a:t> algorithm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81254" y="1600200"/>
            <a:ext cx="6007239" cy="4495800"/>
          </a:xfrm>
        </p:spPr>
        <p:txBody>
          <a:bodyPr/>
          <a:lstStyle/>
          <a:p>
            <a:r>
              <a:rPr lang="en-US" sz="2400" dirty="0"/>
              <a:t>Determine rows of pixels triangles can possibly intersect</a:t>
            </a:r>
          </a:p>
          <a:p>
            <a:r>
              <a:rPr lang="en-US" sz="2400" dirty="0"/>
              <a:t>For r in [</a:t>
            </a:r>
            <a:r>
              <a:rPr lang="en-US" sz="2400" dirty="0" err="1"/>
              <a:t>rowMin</a:t>
            </a:r>
            <a:r>
              <a:rPr lang="en-US" sz="2400" dirty="0"/>
              <a:t> </a:t>
            </a:r>
            <a:r>
              <a:rPr lang="en-US" sz="2400" dirty="0">
                <a:sym typeface="Wingdings"/>
              </a:rPr>
              <a:t> </a:t>
            </a:r>
            <a:r>
              <a:rPr lang="en-US" sz="2400" dirty="0" err="1">
                <a:sym typeface="Wingdings"/>
              </a:rPr>
              <a:t>rowMax</a:t>
            </a:r>
            <a:r>
              <a:rPr lang="en-US" sz="2400" dirty="0">
                <a:sym typeface="Wingdings"/>
              </a:rPr>
              <a:t>] ; do</a:t>
            </a:r>
          </a:p>
          <a:p>
            <a:pPr lvl="1"/>
            <a:r>
              <a:rPr lang="en-US" sz="2000" dirty="0"/>
              <a:t>Find end points of r intersected with triangle</a:t>
            </a:r>
          </a:p>
          <a:p>
            <a:pPr lvl="2"/>
            <a:r>
              <a:rPr lang="en-US" sz="1800" dirty="0"/>
              <a:t>Call them </a:t>
            </a:r>
            <a:r>
              <a:rPr lang="en-US" sz="1800" dirty="0" err="1"/>
              <a:t>leftEnd</a:t>
            </a:r>
            <a:r>
              <a:rPr lang="en-US" sz="1800" dirty="0"/>
              <a:t> and </a:t>
            </a:r>
            <a:r>
              <a:rPr lang="en-US" sz="1800" dirty="0" err="1"/>
              <a:t>rightEnd</a:t>
            </a:r>
            <a:endParaRPr lang="en-US" sz="1800" dirty="0"/>
          </a:p>
          <a:p>
            <a:pPr lvl="1"/>
            <a:r>
              <a:rPr lang="en-US" sz="2000" dirty="0"/>
              <a:t>For c in [ceiling(</a:t>
            </a:r>
            <a:r>
              <a:rPr lang="en-US" sz="2000" dirty="0" err="1"/>
              <a:t>leftEnd</a:t>
            </a:r>
            <a:r>
              <a:rPr lang="en-US" sz="2000" dirty="0"/>
              <a:t>) </a:t>
            </a:r>
            <a:r>
              <a:rPr lang="en-US" sz="2000" dirty="0">
                <a:sym typeface="Wingdings"/>
              </a:rPr>
              <a:t> floor(</a:t>
            </a:r>
            <a:r>
              <a:rPr lang="en-US" sz="2000" dirty="0" err="1">
                <a:sym typeface="Wingdings"/>
              </a:rPr>
              <a:t>rightEnd</a:t>
            </a:r>
            <a:r>
              <a:rPr lang="en-US" sz="2000" dirty="0">
                <a:sym typeface="Wingdings"/>
              </a:rPr>
              <a:t>) ] ; do</a:t>
            </a:r>
          </a:p>
          <a:p>
            <a:pPr lvl="2"/>
            <a:r>
              <a:rPr lang="en-US" sz="1800" dirty="0" err="1">
                <a:sym typeface="Wingdings"/>
              </a:rPr>
              <a:t>ImageColor</a:t>
            </a:r>
            <a:r>
              <a:rPr lang="en-US" sz="1800" dirty="0">
                <a:sym typeface="Wingdings"/>
              </a:rPr>
              <a:t>(r, c)  triangle color</a:t>
            </a:r>
            <a:endParaRPr lang="en-US" sz="1800" dirty="0"/>
          </a:p>
        </p:txBody>
      </p:sp>
      <p:pic>
        <p:nvPicPr>
          <p:cNvPr id="6" name="Picture 5" descr="Screen shot 2013-04-04 at 8.40.20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89035" y="4092456"/>
            <a:ext cx="3910882" cy="2710664"/>
          </a:xfrm>
          <a:prstGeom prst="rect">
            <a:avLst/>
          </a:prstGeom>
        </p:spPr>
      </p:pic>
      <p:grpSp>
        <p:nvGrpSpPr>
          <p:cNvPr id="16" name="Group 15"/>
          <p:cNvGrpSpPr/>
          <p:nvPr/>
        </p:nvGrpSpPr>
        <p:grpSpPr>
          <a:xfrm>
            <a:off x="5235585" y="1775555"/>
            <a:ext cx="3377187" cy="646331"/>
            <a:chOff x="5235585" y="1775555"/>
            <a:chExt cx="3377187" cy="646331"/>
          </a:xfrm>
        </p:grpSpPr>
        <p:sp>
          <p:nvSpPr>
            <p:cNvPr id="7" name="TextBox 6"/>
            <p:cNvSpPr txBox="1"/>
            <p:nvPr/>
          </p:nvSpPr>
          <p:spPr>
            <a:xfrm>
              <a:off x="5866069" y="1775555"/>
              <a:ext cx="2746703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Y values from 1.5 to 10.5</a:t>
              </a:r>
            </a:p>
            <a:p>
              <a:r>
                <a:rPr lang="en-US" dirty="0"/>
                <a:t>mean rows 2 through 10</a:t>
              </a:r>
            </a:p>
          </p:txBody>
        </p:sp>
        <p:cxnSp>
          <p:nvCxnSpPr>
            <p:cNvPr id="9" name="Straight Arrow Connector 8"/>
            <p:cNvCxnSpPr>
              <a:stCxn id="7" idx="1"/>
            </p:cNvCxnSpPr>
            <p:nvPr/>
          </p:nvCxnSpPr>
          <p:spPr>
            <a:xfrm flipH="1" flipV="1">
              <a:off x="5235585" y="1973459"/>
              <a:ext cx="630484" cy="125262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7" name="Group 16"/>
          <p:cNvGrpSpPr/>
          <p:nvPr/>
        </p:nvGrpSpPr>
        <p:grpSpPr>
          <a:xfrm>
            <a:off x="4291527" y="2984206"/>
            <a:ext cx="3992916" cy="646331"/>
            <a:chOff x="4291527" y="2984206"/>
            <a:chExt cx="3992916" cy="646331"/>
          </a:xfrm>
        </p:grpSpPr>
        <p:cxnSp>
          <p:nvCxnSpPr>
            <p:cNvPr id="10" name="Straight Arrow Connector 9"/>
            <p:cNvCxnSpPr/>
            <p:nvPr/>
          </p:nvCxnSpPr>
          <p:spPr>
            <a:xfrm flipH="1">
              <a:off x="4291527" y="3307372"/>
              <a:ext cx="1364367" cy="97581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TextBox 11"/>
            <p:cNvSpPr txBox="1"/>
            <p:nvPr/>
          </p:nvSpPr>
          <p:spPr>
            <a:xfrm>
              <a:off x="5726080" y="2984206"/>
              <a:ext cx="2558363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For r = 5, </a:t>
              </a:r>
              <a:r>
                <a:rPr lang="en-US" dirty="0" err="1"/>
                <a:t>leftEnd</a:t>
              </a:r>
              <a:r>
                <a:rPr lang="en-US" dirty="0"/>
                <a:t> = 2.5, </a:t>
              </a:r>
            </a:p>
            <a:p>
              <a:r>
                <a:rPr lang="en-US" dirty="0"/>
                <a:t>       </a:t>
              </a:r>
              <a:r>
                <a:rPr lang="en-US" dirty="0" err="1"/>
                <a:t>rightEnd</a:t>
              </a:r>
              <a:r>
                <a:rPr lang="en-US" dirty="0"/>
                <a:t> = 7.3888</a:t>
              </a:r>
            </a:p>
          </p:txBody>
        </p:sp>
      </p:grpSp>
      <p:grpSp>
        <p:nvGrpSpPr>
          <p:cNvPr id="18" name="Group 17"/>
          <p:cNvGrpSpPr/>
          <p:nvPr/>
        </p:nvGrpSpPr>
        <p:grpSpPr>
          <a:xfrm>
            <a:off x="186036" y="4388764"/>
            <a:ext cx="3629118" cy="1173416"/>
            <a:chOff x="186036" y="4388764"/>
            <a:chExt cx="3629118" cy="1173416"/>
          </a:xfrm>
        </p:grpSpPr>
        <p:cxnSp>
          <p:nvCxnSpPr>
            <p:cNvPr id="13" name="Straight Arrow Connector 12"/>
            <p:cNvCxnSpPr/>
            <p:nvPr/>
          </p:nvCxnSpPr>
          <p:spPr>
            <a:xfrm flipV="1">
              <a:off x="1306612" y="4388764"/>
              <a:ext cx="158606" cy="490066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TextBox 14"/>
            <p:cNvSpPr txBox="1"/>
            <p:nvPr/>
          </p:nvSpPr>
          <p:spPr>
            <a:xfrm>
              <a:off x="186036" y="4915849"/>
              <a:ext cx="3629118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For r = 5, we call </a:t>
              </a:r>
              <a:r>
                <a:rPr lang="en-US" dirty="0" err="1"/>
                <a:t>ImageColor</a:t>
              </a:r>
              <a:r>
                <a:rPr lang="en-US" dirty="0"/>
                <a:t> with</a:t>
              </a:r>
            </a:p>
            <a:p>
              <a:r>
                <a:rPr lang="en-US" dirty="0"/>
                <a:t>(5,3), (5,4), (5,5), (5,6), (5,7)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6705126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Arbitrary Triangles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dirty="0"/>
              <a:t>The description of the </a:t>
            </a:r>
            <a:r>
              <a:rPr lang="en-US" dirty="0" err="1"/>
              <a:t>scanline</a:t>
            </a:r>
            <a:r>
              <a:rPr lang="en-US" dirty="0"/>
              <a:t> algorithm in the preceding slides is general.</a:t>
            </a:r>
          </a:p>
          <a:p>
            <a:r>
              <a:rPr lang="en-US" dirty="0"/>
              <a:t>But the implementation for these three triangles vary:</a:t>
            </a:r>
          </a:p>
        </p:txBody>
      </p:sp>
      <p:sp>
        <p:nvSpPr>
          <p:cNvPr id="4" name="Isosceles Triangle 3"/>
          <p:cNvSpPr/>
          <p:nvPr/>
        </p:nvSpPr>
        <p:spPr>
          <a:xfrm>
            <a:off x="1557428" y="3753003"/>
            <a:ext cx="1443669" cy="1516640"/>
          </a:xfrm>
          <a:prstGeom prst="triangl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Isosceles Triangle 4"/>
          <p:cNvSpPr/>
          <p:nvPr/>
        </p:nvSpPr>
        <p:spPr>
          <a:xfrm flipV="1">
            <a:off x="3800597" y="3835242"/>
            <a:ext cx="1032498" cy="1699368"/>
          </a:xfrm>
          <a:prstGeom prst="triangle">
            <a:avLst>
              <a:gd name="adj" fmla="val 49115"/>
            </a:avLst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Freeform 5"/>
          <p:cNvSpPr/>
          <p:nvPr/>
        </p:nvSpPr>
        <p:spPr>
          <a:xfrm>
            <a:off x="5596047" y="3753003"/>
            <a:ext cx="1480218" cy="3024144"/>
          </a:xfrm>
          <a:custGeom>
            <a:avLst/>
            <a:gdLst>
              <a:gd name="connsiteX0" fmla="*/ 347212 w 1480218"/>
              <a:gd name="connsiteY0" fmla="*/ 0 h 3024144"/>
              <a:gd name="connsiteX1" fmla="*/ 1480218 w 1480218"/>
              <a:gd name="connsiteY1" fmla="*/ 1516640 h 3024144"/>
              <a:gd name="connsiteX2" fmla="*/ 0 w 1480218"/>
              <a:gd name="connsiteY2" fmla="*/ 3024144 h 3024144"/>
              <a:gd name="connsiteX3" fmla="*/ 347212 w 1480218"/>
              <a:gd name="connsiteY3" fmla="*/ 0 h 30241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480218" h="3024144">
                <a:moveTo>
                  <a:pt x="347212" y="0"/>
                </a:moveTo>
                <a:lnTo>
                  <a:pt x="1480218" y="1516640"/>
                </a:lnTo>
                <a:lnTo>
                  <a:pt x="0" y="3024144"/>
                </a:lnTo>
                <a:lnTo>
                  <a:pt x="347212" y="0"/>
                </a:lnTo>
                <a:close/>
              </a:path>
            </a:pathLst>
          </a:cu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8" name="Straight Connector 7"/>
          <p:cNvCxnSpPr/>
          <p:nvPr/>
        </p:nvCxnSpPr>
        <p:spPr>
          <a:xfrm flipH="1">
            <a:off x="5550359" y="5269643"/>
            <a:ext cx="166296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929605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4013" y="1798528"/>
            <a:ext cx="8153400" cy="990600"/>
          </a:xfrm>
        </p:spPr>
        <p:txBody>
          <a:bodyPr>
            <a:normAutofit fontScale="90000"/>
          </a:bodyPr>
          <a:lstStyle/>
          <a:p>
            <a:r>
              <a:rPr lang="en-US" dirty="0" err="1"/>
              <a:t>Supersamping</a:t>
            </a:r>
            <a:r>
              <a:rPr lang="en-US" dirty="0"/>
              <a:t>: use the </a:t>
            </a:r>
            <a:r>
              <a:rPr lang="en-US" dirty="0" err="1"/>
              <a:t>scanline</a:t>
            </a:r>
            <a:r>
              <a:rPr lang="en-US" dirty="0"/>
              <a:t> algorithm a bunch of times to converge on the “average” picture.</a:t>
            </a:r>
          </a:p>
        </p:txBody>
      </p:sp>
      <p:grpSp>
        <p:nvGrpSpPr>
          <p:cNvPr id="3" name="Group 19"/>
          <p:cNvGrpSpPr/>
          <p:nvPr/>
        </p:nvGrpSpPr>
        <p:grpSpPr>
          <a:xfrm>
            <a:off x="6297" y="3580426"/>
            <a:ext cx="4950225" cy="3105838"/>
            <a:chOff x="-4297" y="1489874"/>
            <a:chExt cx="9162092" cy="5368126"/>
          </a:xfrm>
        </p:grpSpPr>
        <p:sp>
          <p:nvSpPr>
            <p:cNvPr id="18" name="Rectangle 17"/>
            <p:cNvSpPr/>
            <p:nvPr/>
          </p:nvSpPr>
          <p:spPr>
            <a:xfrm>
              <a:off x="1319538" y="1691327"/>
              <a:ext cx="6515230" cy="4796330"/>
            </a:xfrm>
            <a:prstGeom prst="rect">
              <a:avLst/>
            </a:prstGeom>
            <a:solidFill>
              <a:srgbClr val="FFB6D2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Isosceles Triangle 9"/>
            <p:cNvSpPr/>
            <p:nvPr/>
          </p:nvSpPr>
          <p:spPr>
            <a:xfrm>
              <a:off x="1030891" y="3192938"/>
              <a:ext cx="2531867" cy="1311194"/>
            </a:xfrm>
            <a:prstGeom prst="triangle">
              <a:avLst/>
            </a:prstGeom>
            <a:solidFill>
              <a:schemeClr val="bg2">
                <a:lumMod val="50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Isosceles Triangle 10"/>
            <p:cNvSpPr/>
            <p:nvPr/>
          </p:nvSpPr>
          <p:spPr>
            <a:xfrm>
              <a:off x="2878245" y="3192938"/>
              <a:ext cx="3315345" cy="2292608"/>
            </a:xfrm>
            <a:prstGeom prst="triangle">
              <a:avLst>
                <a:gd name="adj" fmla="val 50995"/>
              </a:avLst>
            </a:prstGeom>
            <a:solidFill>
              <a:srgbClr val="FFFF00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Isosceles Triangle 11"/>
            <p:cNvSpPr/>
            <p:nvPr/>
          </p:nvSpPr>
          <p:spPr>
            <a:xfrm>
              <a:off x="5588218" y="2675270"/>
              <a:ext cx="2617669" cy="1962828"/>
            </a:xfrm>
            <a:prstGeom prst="triangle">
              <a:avLst/>
            </a:prstGeom>
            <a:solidFill>
              <a:schemeClr val="accent3">
                <a:lumMod val="75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Isosceles Triangle 12"/>
            <p:cNvSpPr/>
            <p:nvPr/>
          </p:nvSpPr>
          <p:spPr>
            <a:xfrm>
              <a:off x="721623" y="4504132"/>
              <a:ext cx="2841135" cy="1983525"/>
            </a:xfrm>
            <a:prstGeom prst="triangle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Isosceles Triangle 13"/>
            <p:cNvSpPr/>
            <p:nvPr/>
          </p:nvSpPr>
          <p:spPr>
            <a:xfrm>
              <a:off x="3439051" y="5485546"/>
              <a:ext cx="2058451" cy="1115380"/>
            </a:xfrm>
            <a:prstGeom prst="triangle">
              <a:avLst>
                <a:gd name="adj" fmla="val 46410"/>
              </a:avLst>
            </a:prstGeom>
            <a:solidFill>
              <a:srgbClr val="660066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Isosceles Triangle 14"/>
            <p:cNvSpPr/>
            <p:nvPr/>
          </p:nvSpPr>
          <p:spPr>
            <a:xfrm>
              <a:off x="5497502" y="4638098"/>
              <a:ext cx="2427984" cy="1962828"/>
            </a:xfrm>
            <a:prstGeom prst="triangle">
              <a:avLst/>
            </a:prstGeom>
            <a:solidFill>
              <a:srgbClr val="008000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Isosceles Triangle 15"/>
            <p:cNvSpPr/>
            <p:nvPr/>
          </p:nvSpPr>
          <p:spPr>
            <a:xfrm>
              <a:off x="1030892" y="1489874"/>
              <a:ext cx="3545470" cy="1703064"/>
            </a:xfrm>
            <a:prstGeom prst="triangle">
              <a:avLst/>
            </a:prstGeom>
            <a:solidFill>
              <a:srgbClr val="FF0000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Isosceles Triangle 16"/>
            <p:cNvSpPr/>
            <p:nvPr/>
          </p:nvSpPr>
          <p:spPr>
            <a:xfrm>
              <a:off x="4098821" y="1489874"/>
              <a:ext cx="4610937" cy="1185396"/>
            </a:xfrm>
            <a:prstGeom prst="triangle">
              <a:avLst>
                <a:gd name="adj" fmla="val 50537"/>
              </a:avLst>
            </a:prstGeom>
            <a:solidFill>
              <a:srgbClr val="000090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" name="Rectangle 3"/>
            <p:cNvSpPr/>
            <p:nvPr/>
          </p:nvSpPr>
          <p:spPr>
            <a:xfrm>
              <a:off x="1319540" y="1690534"/>
              <a:ext cx="6515229" cy="4733494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6" name="Straight Connector 5"/>
            <p:cNvCxnSpPr/>
            <p:nvPr/>
          </p:nvCxnSpPr>
          <p:spPr>
            <a:xfrm flipV="1">
              <a:off x="0" y="4057281"/>
              <a:ext cx="9144000" cy="1589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6"/>
            <p:cNvCxnSpPr/>
            <p:nvPr/>
          </p:nvCxnSpPr>
          <p:spPr>
            <a:xfrm rot="16200000" flipH="1">
              <a:off x="1892695" y="4173540"/>
              <a:ext cx="5368126" cy="794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3" name="Isosceles Triangle 22"/>
            <p:cNvSpPr/>
            <p:nvPr/>
          </p:nvSpPr>
          <p:spPr>
            <a:xfrm>
              <a:off x="4585795" y="2665160"/>
              <a:ext cx="2004845" cy="527778"/>
            </a:xfrm>
            <a:prstGeom prst="triangle">
              <a:avLst>
                <a:gd name="adj" fmla="val 50000"/>
              </a:avLst>
            </a:prstGeom>
            <a:solidFill>
              <a:srgbClr val="FF6600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4" name="Straight Connector 23"/>
            <p:cNvCxnSpPr/>
            <p:nvPr/>
          </p:nvCxnSpPr>
          <p:spPr>
            <a:xfrm flipV="1">
              <a:off x="-4297" y="6422439"/>
              <a:ext cx="9144000" cy="1589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/>
          </p:nvCxnSpPr>
          <p:spPr>
            <a:xfrm flipV="1">
              <a:off x="13795" y="1688945"/>
              <a:ext cx="9144000" cy="1589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/>
            <p:cNvCxnSpPr/>
            <p:nvPr/>
          </p:nvCxnSpPr>
          <p:spPr>
            <a:xfrm rot="16200000" flipH="1">
              <a:off x="5150308" y="4173540"/>
              <a:ext cx="5368126" cy="794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/>
            <p:cNvCxnSpPr/>
            <p:nvPr/>
          </p:nvCxnSpPr>
          <p:spPr>
            <a:xfrm rot="16200000" flipH="1">
              <a:off x="-1364922" y="4173540"/>
              <a:ext cx="5368126" cy="794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1" name="Rectangle 20"/>
          <p:cNvSpPr/>
          <p:nvPr/>
        </p:nvSpPr>
        <p:spPr>
          <a:xfrm>
            <a:off x="7045811" y="3694684"/>
            <a:ext cx="1760071" cy="1371167"/>
          </a:xfrm>
          <a:prstGeom prst="rect">
            <a:avLst/>
          </a:prstGeom>
          <a:solidFill>
            <a:srgbClr val="AC1BDD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/>
          <p:cNvSpPr/>
          <p:nvPr/>
        </p:nvSpPr>
        <p:spPr>
          <a:xfrm>
            <a:off x="5285740" y="3696981"/>
            <a:ext cx="1760071" cy="1371167"/>
          </a:xfrm>
          <a:prstGeom prst="rect">
            <a:avLst/>
          </a:prstGeom>
          <a:solidFill>
            <a:srgbClr val="F1655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27"/>
          <p:cNvSpPr/>
          <p:nvPr/>
        </p:nvSpPr>
        <p:spPr>
          <a:xfrm>
            <a:off x="7045811" y="5100828"/>
            <a:ext cx="1760071" cy="1371167"/>
          </a:xfrm>
          <a:prstGeom prst="rect">
            <a:avLst/>
          </a:prstGeom>
          <a:solidFill>
            <a:srgbClr val="94EC7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/>
          <p:cNvSpPr/>
          <p:nvPr/>
        </p:nvSpPr>
        <p:spPr>
          <a:xfrm>
            <a:off x="5285740" y="5103125"/>
            <a:ext cx="1760071" cy="1371167"/>
          </a:xfrm>
          <a:prstGeom prst="rect">
            <a:avLst/>
          </a:prstGeom>
          <a:solidFill>
            <a:srgbClr val="D2B6B4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0548024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Where we are…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dirty="0"/>
              <a:t>We haven’t talked about how to get triangles into position.  </a:t>
            </a:r>
          </a:p>
          <a:p>
            <a:pPr lvl="1"/>
            <a:r>
              <a:rPr lang="en-US" dirty="0"/>
              <a:t>Arbitrary camera positions through linear algebra</a:t>
            </a:r>
          </a:p>
          <a:p>
            <a:r>
              <a:rPr lang="en-US" dirty="0"/>
              <a:t>We haven’t talked about shading</a:t>
            </a:r>
          </a:p>
          <a:p>
            <a:r>
              <a:rPr lang="en-US" dirty="0"/>
              <a:t>Today, we tackled this problem:</a:t>
            </a:r>
          </a:p>
          <a:p>
            <a:pPr lvl="1">
              <a:buNone/>
            </a:pPr>
            <a:r>
              <a:rPr lang="en-US" dirty="0"/>
              <a:t>How to deposit triangle colors onto an image?</a:t>
            </a:r>
          </a:p>
          <a:p>
            <a:pPr lvl="1">
              <a:buNone/>
            </a:pPr>
            <a:endParaRPr lang="en-US" dirty="0"/>
          </a:p>
          <a:p>
            <a:pPr lvl="1">
              <a:buNone/>
            </a:pP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1947509" y="4870868"/>
            <a:ext cx="4737194" cy="1200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Still don’t know how to:</a:t>
            </a:r>
          </a:p>
          <a:p>
            <a:pPr marL="342900" indent="-342900">
              <a:buAutoNum type="arabicParenR"/>
            </a:pPr>
            <a:r>
              <a:rPr lang="en-US" sz="2400" dirty="0"/>
              <a:t>Vary colors (easy)</a:t>
            </a:r>
          </a:p>
          <a:p>
            <a:pPr marL="342900" indent="-342900">
              <a:buAutoNum type="arabicParenR"/>
            </a:pPr>
            <a:r>
              <a:rPr lang="en-US" sz="2400" dirty="0"/>
              <a:t>Deal with triangles that overlap</a:t>
            </a:r>
          </a:p>
        </p:txBody>
      </p:sp>
    </p:spTree>
    <p:extLst>
      <p:ext uri="{BB962C8B-B14F-4D97-AF65-F5344CB8AC3E}">
        <p14:creationId xmlns:p14="http://schemas.microsoft.com/office/powerpoint/2010/main" val="2601660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3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Announcements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 am adding a 3</a:t>
            </a:r>
            <a:r>
              <a:rPr lang="en-US" baseline="30000" dirty="0"/>
              <a:t>rd</a:t>
            </a:r>
            <a:r>
              <a:rPr lang="en-US" dirty="0"/>
              <a:t> late pass</a:t>
            </a:r>
          </a:p>
          <a:p>
            <a:r>
              <a:rPr lang="en-US" dirty="0"/>
              <a:t>Not everyone will be able to get 1B done by Monday</a:t>
            </a:r>
          </a:p>
          <a:p>
            <a:r>
              <a:rPr lang="en-US" dirty="0"/>
              <a:t>BUT: I really want you to try, since I want to be able to offer you lots of OH support</a:t>
            </a:r>
          </a:p>
        </p:txBody>
      </p:sp>
    </p:spTree>
    <p:extLst>
      <p:ext uri="{BB962C8B-B14F-4D97-AF65-F5344CB8AC3E}">
        <p14:creationId xmlns:p14="http://schemas.microsoft.com/office/powerpoint/2010/main" val="2033133562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1B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7681289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6167120" cy="1143000"/>
          </a:xfrm>
        </p:spPr>
        <p:txBody>
          <a:bodyPr/>
          <a:lstStyle/>
          <a:p>
            <a:r>
              <a:rPr lang="en-US" dirty="0"/>
              <a:t>Arbitrary Triangles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457200" y="1600200"/>
            <a:ext cx="6167120" cy="4525963"/>
          </a:xfrm>
        </p:spPr>
        <p:txBody>
          <a:bodyPr/>
          <a:lstStyle/>
          <a:p>
            <a:r>
              <a:rPr lang="en-US" dirty="0"/>
              <a:t>You will implement the scanline algorithm for “going down” triangles</a:t>
            </a:r>
          </a:p>
        </p:txBody>
      </p:sp>
      <p:sp>
        <p:nvSpPr>
          <p:cNvPr id="4" name="Isosceles Triangle 3"/>
          <p:cNvSpPr/>
          <p:nvPr/>
        </p:nvSpPr>
        <p:spPr>
          <a:xfrm>
            <a:off x="1361435" y="3243406"/>
            <a:ext cx="1443669" cy="1516640"/>
          </a:xfrm>
          <a:prstGeom prst="triangl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Isosceles Triangle 4"/>
          <p:cNvSpPr/>
          <p:nvPr/>
        </p:nvSpPr>
        <p:spPr>
          <a:xfrm flipV="1">
            <a:off x="3604604" y="3325645"/>
            <a:ext cx="1032498" cy="1699368"/>
          </a:xfrm>
          <a:prstGeom prst="triangle">
            <a:avLst>
              <a:gd name="adj" fmla="val 49115"/>
            </a:avLst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Freeform 5"/>
          <p:cNvSpPr/>
          <p:nvPr/>
        </p:nvSpPr>
        <p:spPr>
          <a:xfrm>
            <a:off x="5400054" y="3243406"/>
            <a:ext cx="1480218" cy="3024144"/>
          </a:xfrm>
          <a:custGeom>
            <a:avLst/>
            <a:gdLst>
              <a:gd name="connsiteX0" fmla="*/ 347212 w 1480218"/>
              <a:gd name="connsiteY0" fmla="*/ 0 h 3024144"/>
              <a:gd name="connsiteX1" fmla="*/ 1480218 w 1480218"/>
              <a:gd name="connsiteY1" fmla="*/ 1516640 h 3024144"/>
              <a:gd name="connsiteX2" fmla="*/ 0 w 1480218"/>
              <a:gd name="connsiteY2" fmla="*/ 3024144 h 3024144"/>
              <a:gd name="connsiteX3" fmla="*/ 347212 w 1480218"/>
              <a:gd name="connsiteY3" fmla="*/ 0 h 30241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480218" h="3024144">
                <a:moveTo>
                  <a:pt x="347212" y="0"/>
                </a:moveTo>
                <a:lnTo>
                  <a:pt x="1480218" y="1516640"/>
                </a:lnTo>
                <a:lnTo>
                  <a:pt x="0" y="3024144"/>
                </a:lnTo>
                <a:lnTo>
                  <a:pt x="347212" y="0"/>
                </a:lnTo>
                <a:close/>
              </a:path>
            </a:pathLst>
          </a:cu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"/>
          <a:srcRect l="27087" r="38057"/>
          <a:stretch/>
        </p:blipFill>
        <p:spPr>
          <a:xfrm>
            <a:off x="6782740" y="0"/>
            <a:ext cx="2285536" cy="36841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8144978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#1B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612648" y="1600200"/>
            <a:ext cx="4350015" cy="4495800"/>
          </a:xfrm>
        </p:spPr>
        <p:txBody>
          <a:bodyPr>
            <a:normAutofit lnSpcReduction="10000"/>
          </a:bodyPr>
          <a:lstStyle/>
          <a:p>
            <a:r>
              <a:rPr lang="en-US" dirty="0"/>
              <a:t>Goal: apply the scanline algorithm to “going down” triangles and output an image.</a:t>
            </a:r>
          </a:p>
          <a:p>
            <a:r>
              <a:rPr lang="en-US" dirty="0"/>
              <a:t>File “project1B.cxx” has triangles defined in it.</a:t>
            </a:r>
          </a:p>
          <a:p>
            <a:r>
              <a:rPr lang="en-US" dirty="0"/>
              <a:t>Due: Monday, Jan 14th</a:t>
            </a:r>
          </a:p>
          <a:p>
            <a:r>
              <a:rPr lang="en-US" dirty="0"/>
              <a:t>% of grade: 3%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24337" y="1726371"/>
            <a:ext cx="3819663" cy="3819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9999890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#1C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dirty="0"/>
              <a:t>You will implement the </a:t>
            </a:r>
            <a:r>
              <a:rPr lang="en-US" dirty="0" err="1"/>
              <a:t>scanline</a:t>
            </a:r>
            <a:r>
              <a:rPr lang="en-US" dirty="0"/>
              <a:t> algorithm for arbitrary triangles … plan ahead</a:t>
            </a:r>
          </a:p>
        </p:txBody>
      </p:sp>
      <p:sp>
        <p:nvSpPr>
          <p:cNvPr id="4" name="Isosceles Triangle 3"/>
          <p:cNvSpPr/>
          <p:nvPr/>
        </p:nvSpPr>
        <p:spPr>
          <a:xfrm>
            <a:off x="1361435" y="3243406"/>
            <a:ext cx="1443669" cy="1516640"/>
          </a:xfrm>
          <a:prstGeom prst="triangl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Isosceles Triangle 4"/>
          <p:cNvSpPr/>
          <p:nvPr/>
        </p:nvSpPr>
        <p:spPr>
          <a:xfrm flipV="1">
            <a:off x="3604604" y="3325645"/>
            <a:ext cx="1032498" cy="1699368"/>
          </a:xfrm>
          <a:prstGeom prst="triangle">
            <a:avLst>
              <a:gd name="adj" fmla="val 49115"/>
            </a:avLst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Freeform 5"/>
          <p:cNvSpPr/>
          <p:nvPr/>
        </p:nvSpPr>
        <p:spPr>
          <a:xfrm>
            <a:off x="5400054" y="3243406"/>
            <a:ext cx="1480218" cy="3024144"/>
          </a:xfrm>
          <a:custGeom>
            <a:avLst/>
            <a:gdLst>
              <a:gd name="connsiteX0" fmla="*/ 347212 w 1480218"/>
              <a:gd name="connsiteY0" fmla="*/ 0 h 3024144"/>
              <a:gd name="connsiteX1" fmla="*/ 1480218 w 1480218"/>
              <a:gd name="connsiteY1" fmla="*/ 1516640 h 3024144"/>
              <a:gd name="connsiteX2" fmla="*/ 0 w 1480218"/>
              <a:gd name="connsiteY2" fmla="*/ 3024144 h 3024144"/>
              <a:gd name="connsiteX3" fmla="*/ 347212 w 1480218"/>
              <a:gd name="connsiteY3" fmla="*/ 0 h 30241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480218" h="3024144">
                <a:moveTo>
                  <a:pt x="347212" y="0"/>
                </a:moveTo>
                <a:lnTo>
                  <a:pt x="1480218" y="1516640"/>
                </a:lnTo>
                <a:lnTo>
                  <a:pt x="0" y="3024144"/>
                </a:lnTo>
                <a:lnTo>
                  <a:pt x="347212" y="0"/>
                </a:lnTo>
                <a:close/>
              </a:path>
            </a:pathLst>
          </a:cu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472573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Tips On Floating Point Precision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3564384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1B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486550" y="1600200"/>
            <a:ext cx="8412014" cy="4495800"/>
          </a:xfrm>
        </p:spPr>
        <p:txBody>
          <a:bodyPr/>
          <a:lstStyle/>
          <a:p>
            <a:r>
              <a:rPr lang="en-US" dirty="0" err="1"/>
              <a:t>Cout</a:t>
            </a:r>
            <a:r>
              <a:rPr lang="en-US" dirty="0"/>
              <a:t>/</a:t>
            </a:r>
            <a:r>
              <a:rPr lang="en-US" dirty="0" err="1"/>
              <a:t>cerr</a:t>
            </a:r>
            <a:r>
              <a:rPr lang="en-US" dirty="0"/>
              <a:t> can be misleading:</a:t>
            </a:r>
          </a:p>
          <a:p>
            <a:endParaRPr lang="en-US" dirty="0"/>
          </a:p>
        </p:txBody>
      </p:sp>
      <p:pic>
        <p:nvPicPr>
          <p:cNvPr id="4" name="Picture 3" descr="Screen shot 2013-04-07 at 10.10.36 AM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064"/>
          <a:stretch/>
        </p:blipFill>
        <p:spPr>
          <a:xfrm>
            <a:off x="774700" y="2308987"/>
            <a:ext cx="7581900" cy="33116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399339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1B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dirty="0"/>
              <a:t>The limited accuracy of </a:t>
            </a:r>
            <a:r>
              <a:rPr lang="en-US" dirty="0" err="1"/>
              <a:t>cerr</a:t>
            </a:r>
            <a:r>
              <a:rPr lang="en-US" dirty="0"/>
              <a:t>/</a:t>
            </a:r>
            <a:r>
              <a:rPr lang="en-US" dirty="0" err="1"/>
              <a:t>cout</a:t>
            </a:r>
            <a:r>
              <a:rPr lang="en-US" dirty="0"/>
              <a:t> can cause other functions to be appear to be wrong:</a:t>
            </a:r>
          </a:p>
        </p:txBody>
      </p:sp>
      <p:pic>
        <p:nvPicPr>
          <p:cNvPr id="4" name="Picture 3" descr="Screen shot 2013-04-07 at 10.12.56 AM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060" b="2164"/>
          <a:stretch/>
        </p:blipFill>
        <p:spPr>
          <a:xfrm>
            <a:off x="317500" y="2819312"/>
            <a:ext cx="8509000" cy="30895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7277159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1B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Floating point precision is an approximation of the problem you are trying to solve</a:t>
            </a:r>
          </a:p>
          <a:p>
            <a:r>
              <a:rPr lang="en-US" dirty="0"/>
              <a:t>Tiny errors are introduced in nearly every operation you perform</a:t>
            </a:r>
          </a:p>
          <a:p>
            <a:pPr lvl="1"/>
            <a:r>
              <a:rPr lang="en-US" dirty="0"/>
              <a:t>Exceptions for integers and denominators that are a power of two</a:t>
            </a:r>
          </a:p>
          <a:p>
            <a:r>
              <a:rPr lang="en-US" dirty="0"/>
              <a:t>Fundamental problem:</a:t>
            </a:r>
          </a:p>
          <a:p>
            <a:pPr lvl="1"/>
            <a:r>
              <a:rPr lang="en-US" dirty="0"/>
              <a:t>Changing the sequence of these operations leads to *different* errors.</a:t>
            </a:r>
          </a:p>
          <a:p>
            <a:pPr lvl="1"/>
            <a:r>
              <a:rPr lang="en-US" dirty="0"/>
              <a:t>Example: (A+B)+C ≠ A+(B+C)</a:t>
            </a:r>
          </a:p>
        </p:txBody>
      </p:sp>
    </p:spTree>
    <p:extLst>
      <p:ext uri="{BB962C8B-B14F-4D97-AF65-F5344CB8AC3E}">
        <p14:creationId xmlns:p14="http://schemas.microsoft.com/office/powerpoint/2010/main" val="981489274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1B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171125" y="1243336"/>
            <a:ext cx="8835523" cy="5029238"/>
          </a:xfrm>
        </p:spPr>
        <p:txBody>
          <a:bodyPr>
            <a:normAutofit fontScale="85000" lnSpcReduction="10000"/>
          </a:bodyPr>
          <a:lstStyle/>
          <a:p>
            <a:r>
              <a:rPr lang="en-US" dirty="0"/>
              <a:t>For project 1B, we are making a binary decision for each pixel: should it be colored or not?</a:t>
            </a:r>
          </a:p>
          <a:p>
            <a:r>
              <a:rPr lang="en-US" dirty="0"/>
              <a:t>Consider when a triangle vertex coincides with the bottom left of a pixel: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We all do different variations on how to solve for the endpoints of a line, so we all get slightly different errors.</a:t>
            </a:r>
          </a:p>
        </p:txBody>
      </p:sp>
      <p:sp>
        <p:nvSpPr>
          <p:cNvPr id="4" name="Right Triangle 3"/>
          <p:cNvSpPr/>
          <p:nvPr/>
        </p:nvSpPr>
        <p:spPr>
          <a:xfrm>
            <a:off x="2073019" y="3054189"/>
            <a:ext cx="3026234" cy="2062692"/>
          </a:xfrm>
          <a:prstGeom prst="rtTriangl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5613" fontAlgn="base">
              <a:spcBef>
                <a:spcPct val="0"/>
              </a:spcBef>
              <a:spcAft>
                <a:spcPct val="0"/>
              </a:spcAft>
            </a:pPr>
            <a:endParaRPr lang="en-US">
              <a:solidFill>
                <a:prstClr val="white"/>
              </a:solidFill>
              <a:latin typeface="Tw Cen MT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5078263" y="3521084"/>
            <a:ext cx="1801330" cy="1585301"/>
          </a:xfrm>
          <a:prstGeom prst="rect">
            <a:avLst/>
          </a:prstGeom>
          <a:noFill/>
          <a:ln w="38100" cmpd="sng"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5613" fontAlgn="base">
              <a:spcBef>
                <a:spcPct val="0"/>
              </a:spcBef>
              <a:spcAft>
                <a:spcPct val="0"/>
              </a:spcAft>
            </a:pPr>
            <a:endParaRPr lang="en-US">
              <a:ln>
                <a:solidFill>
                  <a:prstClr val="black"/>
                </a:solidFill>
                <a:prstDash val="dash"/>
              </a:ln>
              <a:noFill/>
              <a:latin typeface="Tw Cen MT"/>
            </a:endParaRPr>
          </a:p>
        </p:txBody>
      </p:sp>
    </p:spTree>
    <p:extLst>
      <p:ext uri="{BB962C8B-B14F-4D97-AF65-F5344CB8AC3E}">
        <p14:creationId xmlns:p14="http://schemas.microsoft.com/office/powerpoint/2010/main" val="2267198579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1B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94457" y="1264319"/>
            <a:ext cx="8976076" cy="4525963"/>
          </a:xfrm>
        </p:spPr>
        <p:txBody>
          <a:bodyPr/>
          <a:lstStyle/>
          <a:p>
            <a:r>
              <a:rPr lang="en-US" dirty="0"/>
              <a:t>Our algorithm incorporates floor and ceiling functions.</a:t>
            </a:r>
          </a:p>
          <a:p>
            <a:pPr lvl="1"/>
            <a:r>
              <a:rPr lang="en-US" dirty="0"/>
              <a:t>This is the right place to bypass the precision problem.</a:t>
            </a:r>
          </a:p>
          <a:p>
            <a:pPr lvl="1"/>
            <a:r>
              <a:rPr lang="en-US" dirty="0"/>
              <a:t>I have included “floor_441” and “ceil_441” in project prompt.  You need to use them, or you will get one pixel differences.</a:t>
            </a:r>
          </a:p>
        </p:txBody>
      </p:sp>
      <p:sp>
        <p:nvSpPr>
          <p:cNvPr id="4" name="Right Triangle 3"/>
          <p:cNvSpPr/>
          <p:nvPr/>
        </p:nvSpPr>
        <p:spPr>
          <a:xfrm>
            <a:off x="1970451" y="4433648"/>
            <a:ext cx="3026234" cy="2062692"/>
          </a:xfrm>
          <a:prstGeom prst="rtTriangl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5613" fontAlgn="base">
              <a:spcBef>
                <a:spcPct val="0"/>
              </a:spcBef>
              <a:spcAft>
                <a:spcPct val="0"/>
              </a:spcAft>
            </a:pPr>
            <a:endParaRPr lang="en-US">
              <a:solidFill>
                <a:prstClr val="white"/>
              </a:solidFill>
              <a:latin typeface="Tw Cen MT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4981005" y="4926719"/>
            <a:ext cx="1801330" cy="1585301"/>
          </a:xfrm>
          <a:prstGeom prst="rect">
            <a:avLst/>
          </a:prstGeom>
          <a:noFill/>
          <a:ln w="38100" cmpd="sng"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5613" fontAlgn="base">
              <a:spcBef>
                <a:spcPct val="0"/>
              </a:spcBef>
              <a:spcAft>
                <a:spcPct val="0"/>
              </a:spcAft>
            </a:pPr>
            <a:endParaRPr lang="en-US">
              <a:ln>
                <a:solidFill>
                  <a:prstClr val="black"/>
                </a:solidFill>
                <a:prstDash val="dash"/>
              </a:ln>
              <a:noFill/>
              <a:latin typeface="Tw Cen MT"/>
            </a:endParaRPr>
          </a:p>
        </p:txBody>
      </p:sp>
    </p:spTree>
    <p:extLst>
      <p:ext uri="{BB962C8B-B14F-4D97-AF65-F5344CB8AC3E}">
        <p14:creationId xmlns:p14="http://schemas.microsoft.com/office/powerpoint/2010/main" val="231104361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Office Hours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Hank</a:t>
            </a:r>
          </a:p>
          <a:p>
            <a:pPr lvl="1"/>
            <a:r>
              <a:rPr lang="en-US" dirty="0"/>
              <a:t>Thursday 5pm (help with 1A)</a:t>
            </a:r>
          </a:p>
          <a:p>
            <a:pPr lvl="1"/>
            <a:r>
              <a:rPr lang="en-US" dirty="0"/>
              <a:t>Friday: ??? (help with 1A)</a:t>
            </a:r>
          </a:p>
          <a:p>
            <a:pPr lvl="1"/>
            <a:r>
              <a:rPr lang="en-US" dirty="0"/>
              <a:t>Sunday: 3pm-430pm (help with 1B)</a:t>
            </a:r>
          </a:p>
          <a:p>
            <a:pPr lvl="1"/>
            <a:r>
              <a:rPr lang="en-US" dirty="0"/>
              <a:t>Monday: ??? (help with 1B)</a:t>
            </a:r>
          </a:p>
          <a:p>
            <a:r>
              <a:rPr lang="en-US" dirty="0"/>
              <a:t>Roscoe</a:t>
            </a:r>
          </a:p>
        </p:txBody>
      </p:sp>
    </p:spTree>
    <p:extLst>
      <p:ext uri="{BB962C8B-B14F-4D97-AF65-F5344CB8AC3E}">
        <p14:creationId xmlns:p14="http://schemas.microsoft.com/office/powerpoint/2010/main" val="1361808846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1B: other thoughts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dirty="0"/>
              <a:t>You will be building on this project … </a:t>
            </a:r>
          </a:p>
          <a:p>
            <a:pPr lvl="1"/>
            <a:r>
              <a:rPr lang="en-US" dirty="0"/>
              <a:t>think about magic numbers (e.g. screen size of 1000)</a:t>
            </a:r>
          </a:p>
          <a:p>
            <a:pPr lvl="1"/>
            <a:r>
              <a:rPr lang="en-US" dirty="0"/>
              <a:t>add safeguards against cases that haven’t shown up yet</a:t>
            </a:r>
          </a:p>
          <a:p>
            <a:pPr lvl="1"/>
            <a:r>
              <a:rPr lang="en-US" dirty="0"/>
              <a:t>Assume nothing!</a:t>
            </a:r>
          </a:p>
        </p:txBody>
      </p:sp>
    </p:spTree>
    <p:extLst>
      <p:ext uri="{BB962C8B-B14F-4D97-AF65-F5344CB8AC3E}">
        <p14:creationId xmlns:p14="http://schemas.microsoft.com/office/powerpoint/2010/main" val="392350984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1A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990542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#1A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441516" y="1600200"/>
            <a:ext cx="4800348" cy="4495800"/>
          </a:xfrm>
        </p:spPr>
        <p:txBody>
          <a:bodyPr>
            <a:normAutofit/>
          </a:bodyPr>
          <a:lstStyle/>
          <a:p>
            <a:r>
              <a:rPr lang="en-US" dirty="0"/>
              <a:t>Goal: write a specific image</a:t>
            </a:r>
          </a:p>
          <a:p>
            <a:r>
              <a:rPr lang="en-US" dirty="0"/>
              <a:t>Due: Sat Jan 12th</a:t>
            </a:r>
          </a:p>
          <a:p>
            <a:r>
              <a:rPr lang="en-US" dirty="0"/>
              <a:t>% of grade: 2%</a:t>
            </a:r>
          </a:p>
          <a:p>
            <a:r>
              <a:rPr lang="en-US" dirty="0"/>
              <a:t>May be a little painful</a:t>
            </a:r>
          </a:p>
        </p:txBody>
      </p:sp>
      <p:pic>
        <p:nvPicPr>
          <p:cNvPr id="4" name="Picture 3" descr="Screen Shot 2016-09-27 at 1.53.27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83247" y="1196574"/>
            <a:ext cx="3370863" cy="5210086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29565801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#1A: background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>
            <a:normAutofit fontScale="85000" lnSpcReduction="10000"/>
          </a:bodyPr>
          <a:lstStyle/>
          <a:p>
            <a:r>
              <a:rPr lang="en-US" dirty="0"/>
              <a:t>Definitions:</a:t>
            </a:r>
          </a:p>
          <a:p>
            <a:pPr lvl="1"/>
            <a:r>
              <a:rPr lang="en-US" dirty="0"/>
              <a:t>Image: 2D array of pixels</a:t>
            </a:r>
          </a:p>
          <a:p>
            <a:pPr lvl="1"/>
            <a:r>
              <a:rPr lang="en-US" dirty="0"/>
              <a:t>Pixel: A minute area of illumination on a display screen, one of many from which an image is composed.</a:t>
            </a:r>
          </a:p>
          <a:p>
            <a:r>
              <a:rPr lang="en-US" dirty="0"/>
              <a:t>Pixels are made up of three colors: Red, Green, Blue (RGB)</a:t>
            </a:r>
          </a:p>
          <a:p>
            <a:r>
              <a:rPr lang="en-US" dirty="0"/>
              <a:t>Amount of each color scored from 0 to 1</a:t>
            </a:r>
          </a:p>
          <a:p>
            <a:pPr lvl="1"/>
            <a:r>
              <a:rPr lang="en-US" dirty="0"/>
              <a:t>100% Red + 100% Green + 0% Blue = Yellow</a:t>
            </a:r>
          </a:p>
          <a:p>
            <a:pPr lvl="1"/>
            <a:r>
              <a:rPr lang="en-US" dirty="0"/>
              <a:t>100% Red + 0% Green + 100 %Blue = Purple</a:t>
            </a:r>
          </a:p>
          <a:p>
            <a:pPr lvl="1"/>
            <a:r>
              <a:rPr lang="en-US" dirty="0"/>
              <a:t>0% Red + 100% Green + 0% Blue = Cyan</a:t>
            </a:r>
          </a:p>
          <a:p>
            <a:pPr lvl="1"/>
            <a:r>
              <a:rPr lang="en-US" dirty="0"/>
              <a:t>100% Red + 100% Blue + 100% Green = White</a:t>
            </a:r>
          </a:p>
        </p:txBody>
      </p:sp>
    </p:spTree>
    <p:extLst>
      <p:ext uri="{BB962C8B-B14F-4D97-AF65-F5344CB8AC3E}">
        <p14:creationId xmlns:p14="http://schemas.microsoft.com/office/powerpoint/2010/main" val="48953048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6031</TotalTime>
  <Words>2333</Words>
  <Application>Microsoft Office PowerPoint</Application>
  <PresentationFormat>On-screen Show (4:3)</PresentationFormat>
  <Paragraphs>346</Paragraphs>
  <Slides>60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60</vt:i4>
      </vt:variant>
    </vt:vector>
  </HeadingPairs>
  <TitlesOfParts>
    <vt:vector size="67" baseType="lpstr">
      <vt:lpstr>ＭＳ Ｐゴシック</vt:lpstr>
      <vt:lpstr>宋体</vt:lpstr>
      <vt:lpstr>Arial</vt:lpstr>
      <vt:lpstr>Calibri</vt:lpstr>
      <vt:lpstr>Tw Cen MT</vt:lpstr>
      <vt:lpstr>Wingdings</vt:lpstr>
      <vt:lpstr>Office Theme</vt:lpstr>
      <vt:lpstr>PowerPoint Presentation</vt:lpstr>
      <vt:lpstr>Announcements</vt:lpstr>
      <vt:lpstr>Trying to Add the Class?</vt:lpstr>
      <vt:lpstr>Projects</vt:lpstr>
      <vt:lpstr>Announcements</vt:lpstr>
      <vt:lpstr>Office Hours</vt:lpstr>
      <vt:lpstr>Project 1A</vt:lpstr>
      <vt:lpstr>Project #1A</vt:lpstr>
      <vt:lpstr>Project #1A: background</vt:lpstr>
      <vt:lpstr>Project #1A: background</vt:lpstr>
      <vt:lpstr>Project #1A: background</vt:lpstr>
      <vt:lpstr>Project #1A: background</vt:lpstr>
      <vt:lpstr>Project #1A in a nutshell</vt:lpstr>
      <vt:lpstr>What is                  ? </vt:lpstr>
      <vt:lpstr>How do you install CMake?</vt:lpstr>
      <vt:lpstr>What is the                                  ? </vt:lpstr>
      <vt:lpstr>How do you install VTK?</vt:lpstr>
      <vt:lpstr>What is the image I’m supposed to make?</vt:lpstr>
      <vt:lpstr>What do I do again?</vt:lpstr>
      <vt:lpstr>Computer Graphics Models</vt:lpstr>
      <vt:lpstr>The Scanline Algorithm</vt:lpstr>
      <vt:lpstr>Reminder: ray-tracing vs rasterization</vt:lpstr>
      <vt:lpstr>Reminder: ray-tracing vs rasterization</vt:lpstr>
      <vt:lpstr>What color should we choose for each of these four pixels?</vt:lpstr>
      <vt:lpstr>What color should we choose for each of these four pixels?</vt:lpstr>
      <vt:lpstr>What color should we choose for each of these four pixels?</vt:lpstr>
      <vt:lpstr>What color should we choose for each of these four pixels?</vt:lpstr>
      <vt:lpstr>What color should we choose for each of these four pixels?</vt:lpstr>
      <vt:lpstr>The middle and lower-left variants are half-pixel translations of the other</vt:lpstr>
      <vt:lpstr>Where we are…</vt:lpstr>
      <vt:lpstr>Problem: how to deposit triangle colors onto an image?</vt:lpstr>
      <vt:lpstr>PowerPoint Presentation</vt:lpstr>
      <vt:lpstr>Our desired output</vt:lpstr>
      <vt:lpstr>PowerPoint Presentation</vt:lpstr>
      <vt:lpstr>Scanline algorithm: consider all rows that can possibly overlap</vt:lpstr>
      <vt:lpstr>Scanline algorithm: consider all rows that can possibly overlap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Scanline algorithm: consider all rows that can possibly overlap</vt:lpstr>
      <vt:lpstr>Scanline algorithm: consider all rows that can possibly overlap</vt:lpstr>
      <vt:lpstr>Scanline algorithm</vt:lpstr>
      <vt:lpstr>Scanline algorithm</vt:lpstr>
      <vt:lpstr>Arbitrary Triangles</vt:lpstr>
      <vt:lpstr>Supersamping: use the scanline algorithm a bunch of times to converge on the “average” picture.</vt:lpstr>
      <vt:lpstr>Where we are…</vt:lpstr>
      <vt:lpstr>Project 1B</vt:lpstr>
      <vt:lpstr>Arbitrary Triangles</vt:lpstr>
      <vt:lpstr>Project #1B</vt:lpstr>
      <vt:lpstr>Project #1C</vt:lpstr>
      <vt:lpstr>Tips On Floating Point Precision</vt:lpstr>
      <vt:lpstr>Project 1B</vt:lpstr>
      <vt:lpstr>Project 1B</vt:lpstr>
      <vt:lpstr>Project 1B</vt:lpstr>
      <vt:lpstr>Project 1B</vt:lpstr>
      <vt:lpstr>Project 1B</vt:lpstr>
      <vt:lpstr>Project 1B: other thoughts</vt:lpstr>
    </vt:vector>
  </TitlesOfParts>
  <Manager/>
  <Company>University of Oregon</Company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subject/>
  <dc:creator>Colin Miller</dc:creator>
  <cp:keywords/>
  <dc:description/>
  <cp:lastModifiedBy>EchoLS H</cp:lastModifiedBy>
  <cp:revision>104</cp:revision>
  <cp:lastPrinted>2019-01-10T04:07:50Z</cp:lastPrinted>
  <dcterms:created xsi:type="dcterms:W3CDTF">2013-10-02T16:37:11Z</dcterms:created>
  <dcterms:modified xsi:type="dcterms:W3CDTF">2019-01-15T04:41:44Z</dcterms:modified>
  <cp:category/>
</cp:coreProperties>
</file>

<file path=docProps/thumbnail.jpeg>
</file>